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1"/>
    <p:sldMasterId id="2147483671" r:id="rId12"/>
  </p:sldMasterIdLst>
  <p:notesMasterIdLst>
    <p:notesMasterId r:id="rId37"/>
  </p:notesMasterIdLst>
  <p:sldIdLst>
    <p:sldId id="3395" r:id="rId13"/>
    <p:sldId id="3396" r:id="rId14"/>
    <p:sldId id="3397" r:id="rId15"/>
    <p:sldId id="3405" r:id="rId16"/>
    <p:sldId id="3398" r:id="rId17"/>
    <p:sldId id="343" r:id="rId18"/>
    <p:sldId id="3399" r:id="rId19"/>
    <p:sldId id="3406" r:id="rId20"/>
    <p:sldId id="3404" r:id="rId21"/>
    <p:sldId id="3416" r:id="rId22"/>
    <p:sldId id="3408" r:id="rId23"/>
    <p:sldId id="3407" r:id="rId24"/>
    <p:sldId id="3403" r:id="rId25"/>
    <p:sldId id="3417" r:id="rId26"/>
    <p:sldId id="3418" r:id="rId27"/>
    <p:sldId id="3419" r:id="rId28"/>
    <p:sldId id="3420" r:id="rId29"/>
    <p:sldId id="3409" r:id="rId30"/>
    <p:sldId id="3410" r:id="rId31"/>
    <p:sldId id="3411" r:id="rId32"/>
    <p:sldId id="3414" r:id="rId33"/>
    <p:sldId id="3412" r:id="rId34"/>
    <p:sldId id="3413" r:id="rId35"/>
    <p:sldId id="3415" r:id="rId36"/>
  </p:sldIdLst>
  <p:sldSz cx="12192000" cy="6858000"/>
  <p:notesSz cx="6858000" cy="9144000"/>
  <p:embeddedFontLst>
    <p:embeddedFont>
      <p:font typeface="DIN Condensed" panose="020B0606040000020204" pitchFamily="34" charset="0"/>
      <p:regular r:id="rId38"/>
      <p:bold r:id="rId39"/>
    </p:embeddedFont>
    <p:embeddedFont>
      <p:font typeface="DIN Condensed Light" panose="020B0506040000020204" pitchFamily="34" charset="0"/>
      <p:regular r:id="rId40"/>
    </p:embeddedFont>
    <p:embeddedFont>
      <p:font typeface="F37 Bolton" panose="00000500000000000000" pitchFamily="50" charset="0"/>
      <p:regular r:id="rId41"/>
    </p:embeddedFont>
    <p:embeddedFont>
      <p:font typeface="F37 Bolton Bold" panose="00000800000000000000" pitchFamily="50" charset="0"/>
      <p:bold r:id="rId42"/>
    </p:embeddedFont>
    <p:embeddedFont>
      <p:font typeface="F37 Bolton Light" panose="00000400000000000000" pitchFamily="50" charset="0"/>
      <p:regular r:id="rId43"/>
    </p:embeddedFont>
  </p:embeddedFontLst>
  <p:custDataLst>
    <p:custData r:id="rId8"/>
    <p:custData r:id="rId4"/>
    <p:custData r:id="rId9"/>
    <p:custData r:id="rId5"/>
    <p:custData r:id="rId7"/>
    <p:custData r:id="rId10"/>
    <p:custData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16856A94-0F5C-D348-8D04-904D1A63BBFE}">
          <p14:sldIdLst>
            <p14:sldId id="3395"/>
            <p14:sldId id="3396"/>
            <p14:sldId id="3397"/>
            <p14:sldId id="3405"/>
            <p14:sldId id="3398"/>
            <p14:sldId id="343"/>
            <p14:sldId id="3399"/>
            <p14:sldId id="3406"/>
            <p14:sldId id="3404"/>
            <p14:sldId id="3416"/>
            <p14:sldId id="3408"/>
            <p14:sldId id="3407"/>
            <p14:sldId id="3403"/>
            <p14:sldId id="3417"/>
            <p14:sldId id="3418"/>
            <p14:sldId id="3419"/>
            <p14:sldId id="3420"/>
            <p14:sldId id="3409"/>
            <p14:sldId id="3410"/>
            <p14:sldId id="3411"/>
            <p14:sldId id="3414"/>
            <p14:sldId id="3412"/>
            <p14:sldId id="3413"/>
            <p14:sldId id="3415"/>
          </p14:sldIdLst>
        </p14:section>
      </p14:sectionLst>
    </p:ext>
    <p:ext uri="{EFAFB233-063F-42B5-8137-9DF3F51BA10A}">
      <p15:sldGuideLst xmlns:p15="http://schemas.microsoft.com/office/powerpoint/2012/main">
        <p15:guide id="1" pos="642"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4A9981-A892-E126-EC7E-E61E38EB63E2}" name="Caroline Mather" initials="CM" userId="S::Caroline.Mather@oag.com::68c438a6-3030-4dc8-86a2-db7a037ddf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odman, Sarah (OAG)" initials="G(" lastIdx="8" clrIdx="0">
    <p:extLst>
      <p:ext uri="{19B8F6BF-5375-455C-9EA6-DF929625EA0E}">
        <p15:presenceInfo xmlns:p15="http://schemas.microsoft.com/office/powerpoint/2012/main" userId="S::sarah.goodman@oag.com::aa0324cd-acf0-4a0a-8d15-e0de56809194" providerId="AD"/>
      </p:ext>
    </p:extLst>
  </p:cmAuthor>
  <p:cmAuthor id="2" name="Siddiqui, Areeba (OAG)" initials="SA(" lastIdx="3" clrIdx="1">
    <p:extLst>
      <p:ext uri="{19B8F6BF-5375-455C-9EA6-DF929625EA0E}">
        <p15:presenceInfo xmlns:p15="http://schemas.microsoft.com/office/powerpoint/2012/main" userId="S::Areeba.Siddiqui@oag.com::009ac04c-1852-4d27-b3cd-15734785f690" providerId="AD"/>
      </p:ext>
    </p:extLst>
  </p:cmAuthor>
  <p:cmAuthor id="3" name="Mather, Caroline (OAG)" initials="MC(" lastIdx="20" clrIdx="2">
    <p:extLst>
      <p:ext uri="{19B8F6BF-5375-455C-9EA6-DF929625EA0E}">
        <p15:presenceInfo xmlns:p15="http://schemas.microsoft.com/office/powerpoint/2012/main" userId="S::Caroline.Mather@oag.com::68c438a6-3030-4dc8-86a2-db7a037ddf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67F8ED-39E4-48BB-8FEB-3C1295D64C08}" v="60" dt="2024-01-22T09:27:06.862"/>
  </p1510:revLst>
</p1510:revInfo>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2" autoAdjust="0"/>
    <p:restoredTop sz="95543" autoAdjust="0"/>
  </p:normalViewPr>
  <p:slideViewPr>
    <p:cSldViewPr snapToGrid="0">
      <p:cViewPr varScale="1">
        <p:scale>
          <a:sx n="60" d="100"/>
          <a:sy n="60" d="100"/>
        </p:scale>
        <p:origin x="1076" y="48"/>
      </p:cViewPr>
      <p:guideLst>
        <p:guide pos="642"/>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2.fntdata"/><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5.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5/10/relationships/revisionInfo" Target="revisionInfo.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customXml" Target="../customXml/item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84AE929E-5C68-7D43-A1E5-7A53B98B1229}" type="datetimeFigureOut">
              <a:rPr lang="en-US" smtClean="0"/>
              <a:pPr/>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C61EFDB-BE91-BB4A-9AD0-3C6797379C9E}" type="slidenum">
              <a:rPr lang="en-US" smtClean="0"/>
              <a:pPr/>
              <a:t>‹#›</a:t>
            </a:fld>
            <a:endParaRPr lang="en-US"/>
          </a:p>
        </p:txBody>
      </p:sp>
    </p:spTree>
    <p:extLst>
      <p:ext uri="{BB962C8B-B14F-4D97-AF65-F5344CB8AC3E}">
        <p14:creationId xmlns:p14="http://schemas.microsoft.com/office/powerpoint/2010/main" val="4093664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61EFDB-BE91-BB4A-9AD0-3C6797379C9E}" type="slidenum">
              <a:rPr lang="en-US" smtClean="0"/>
              <a:pPr/>
              <a:t>1</a:t>
            </a:fld>
            <a:endParaRPr lang="en-US"/>
          </a:p>
        </p:txBody>
      </p:sp>
    </p:spTree>
    <p:extLst>
      <p:ext uri="{BB962C8B-B14F-4D97-AF65-F5344CB8AC3E}">
        <p14:creationId xmlns:p14="http://schemas.microsoft.com/office/powerpoint/2010/main" val="4026076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1EFDB-BE91-BB4A-9AD0-3C6797379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3741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11</a:t>
            </a:fld>
            <a:endParaRPr lang="en-US"/>
          </a:p>
        </p:txBody>
      </p:sp>
    </p:spTree>
    <p:extLst>
      <p:ext uri="{BB962C8B-B14F-4D97-AF65-F5344CB8AC3E}">
        <p14:creationId xmlns:p14="http://schemas.microsoft.com/office/powerpoint/2010/main" val="213599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12</a:t>
            </a:fld>
            <a:endParaRPr lang="en-US"/>
          </a:p>
        </p:txBody>
      </p:sp>
    </p:spTree>
    <p:extLst>
      <p:ext uri="{BB962C8B-B14F-4D97-AF65-F5344CB8AC3E}">
        <p14:creationId xmlns:p14="http://schemas.microsoft.com/office/powerpoint/2010/main" val="4016017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13</a:t>
            </a:fld>
            <a:endParaRPr lang="en-US"/>
          </a:p>
        </p:txBody>
      </p:sp>
    </p:spTree>
    <p:extLst>
      <p:ext uri="{BB962C8B-B14F-4D97-AF65-F5344CB8AC3E}">
        <p14:creationId xmlns:p14="http://schemas.microsoft.com/office/powerpoint/2010/main" val="329128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1EFDB-BE91-BB4A-9AD0-3C6797379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772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1EFDB-BE91-BB4A-9AD0-3C6797379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558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1EFDB-BE91-BB4A-9AD0-3C6797379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582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1EFDB-BE91-BB4A-9AD0-3C6797379C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995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18</a:t>
            </a:fld>
            <a:endParaRPr lang="en-US"/>
          </a:p>
        </p:txBody>
      </p:sp>
    </p:spTree>
    <p:extLst>
      <p:ext uri="{BB962C8B-B14F-4D97-AF65-F5344CB8AC3E}">
        <p14:creationId xmlns:p14="http://schemas.microsoft.com/office/powerpoint/2010/main" val="1148932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19</a:t>
            </a:fld>
            <a:endParaRPr lang="en-US"/>
          </a:p>
        </p:txBody>
      </p:sp>
    </p:spTree>
    <p:extLst>
      <p:ext uri="{BB962C8B-B14F-4D97-AF65-F5344CB8AC3E}">
        <p14:creationId xmlns:p14="http://schemas.microsoft.com/office/powerpoint/2010/main" val="170393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2</a:t>
            </a:fld>
            <a:endParaRPr lang="en-US"/>
          </a:p>
        </p:txBody>
      </p:sp>
    </p:spTree>
    <p:extLst>
      <p:ext uri="{BB962C8B-B14F-4D97-AF65-F5344CB8AC3E}">
        <p14:creationId xmlns:p14="http://schemas.microsoft.com/office/powerpoint/2010/main" val="993741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20</a:t>
            </a:fld>
            <a:endParaRPr lang="en-US"/>
          </a:p>
        </p:txBody>
      </p:sp>
    </p:spTree>
    <p:extLst>
      <p:ext uri="{BB962C8B-B14F-4D97-AF65-F5344CB8AC3E}">
        <p14:creationId xmlns:p14="http://schemas.microsoft.com/office/powerpoint/2010/main" val="1557024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21</a:t>
            </a:fld>
            <a:endParaRPr lang="en-US"/>
          </a:p>
        </p:txBody>
      </p:sp>
    </p:spTree>
    <p:extLst>
      <p:ext uri="{BB962C8B-B14F-4D97-AF65-F5344CB8AC3E}">
        <p14:creationId xmlns:p14="http://schemas.microsoft.com/office/powerpoint/2010/main" val="52754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22</a:t>
            </a:fld>
            <a:endParaRPr lang="en-US"/>
          </a:p>
        </p:txBody>
      </p:sp>
    </p:spTree>
    <p:extLst>
      <p:ext uri="{BB962C8B-B14F-4D97-AF65-F5344CB8AC3E}">
        <p14:creationId xmlns:p14="http://schemas.microsoft.com/office/powerpoint/2010/main" val="1390690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23</a:t>
            </a:fld>
            <a:endParaRPr lang="en-US"/>
          </a:p>
        </p:txBody>
      </p:sp>
    </p:spTree>
    <p:extLst>
      <p:ext uri="{BB962C8B-B14F-4D97-AF65-F5344CB8AC3E}">
        <p14:creationId xmlns:p14="http://schemas.microsoft.com/office/powerpoint/2010/main" val="138025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24</a:t>
            </a:fld>
            <a:endParaRPr lang="en-US"/>
          </a:p>
        </p:txBody>
      </p:sp>
    </p:spTree>
    <p:extLst>
      <p:ext uri="{BB962C8B-B14F-4D97-AF65-F5344CB8AC3E}">
        <p14:creationId xmlns:p14="http://schemas.microsoft.com/office/powerpoint/2010/main" val="31386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3</a:t>
            </a:fld>
            <a:endParaRPr lang="en-US"/>
          </a:p>
        </p:txBody>
      </p:sp>
    </p:spTree>
    <p:extLst>
      <p:ext uri="{BB962C8B-B14F-4D97-AF65-F5344CB8AC3E}">
        <p14:creationId xmlns:p14="http://schemas.microsoft.com/office/powerpoint/2010/main" val="246462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4</a:t>
            </a:fld>
            <a:endParaRPr lang="en-US"/>
          </a:p>
        </p:txBody>
      </p:sp>
    </p:spTree>
    <p:extLst>
      <p:ext uri="{BB962C8B-B14F-4D97-AF65-F5344CB8AC3E}">
        <p14:creationId xmlns:p14="http://schemas.microsoft.com/office/powerpoint/2010/main" val="126232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5</a:t>
            </a:fld>
            <a:endParaRPr lang="en-US"/>
          </a:p>
        </p:txBody>
      </p:sp>
    </p:spTree>
    <p:extLst>
      <p:ext uri="{BB962C8B-B14F-4D97-AF65-F5344CB8AC3E}">
        <p14:creationId xmlns:p14="http://schemas.microsoft.com/office/powerpoint/2010/main" val="2135999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0AA31-4A96-E34E-9410-BE1755B808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07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7</a:t>
            </a:fld>
            <a:endParaRPr lang="en-US"/>
          </a:p>
        </p:txBody>
      </p:sp>
    </p:spTree>
    <p:extLst>
      <p:ext uri="{BB962C8B-B14F-4D97-AF65-F5344CB8AC3E}">
        <p14:creationId xmlns:p14="http://schemas.microsoft.com/office/powerpoint/2010/main" val="233924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8</a:t>
            </a:fld>
            <a:endParaRPr lang="en-US"/>
          </a:p>
        </p:txBody>
      </p:sp>
    </p:spTree>
    <p:extLst>
      <p:ext uri="{BB962C8B-B14F-4D97-AF65-F5344CB8AC3E}">
        <p14:creationId xmlns:p14="http://schemas.microsoft.com/office/powerpoint/2010/main" val="17730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1EFDB-BE91-BB4A-9AD0-3C6797379C9E}" type="slidenum">
              <a:rPr lang="en-US" smtClean="0"/>
              <a:pPr/>
              <a:t>9</a:t>
            </a:fld>
            <a:endParaRPr lang="en-US"/>
          </a:p>
        </p:txBody>
      </p:sp>
    </p:spTree>
    <p:extLst>
      <p:ext uri="{BB962C8B-B14F-4D97-AF65-F5344CB8AC3E}">
        <p14:creationId xmlns:p14="http://schemas.microsoft.com/office/powerpoint/2010/main" val="61998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resentation">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14735-EE9E-914B-A378-15A27264E1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5636" y="454425"/>
            <a:ext cx="773996" cy="433437"/>
          </a:xfrm>
          <a:prstGeom prst="rect">
            <a:avLst/>
          </a:prstGeom>
        </p:spPr>
      </p:pic>
      <p:sp>
        <p:nvSpPr>
          <p:cNvPr id="6" name="Rectangle 5">
            <a:extLst>
              <a:ext uri="{FF2B5EF4-FFF2-40B4-BE49-F238E27FC236}">
                <a16:creationId xmlns:a16="http://schemas.microsoft.com/office/drawing/2014/main" id="{16194409-C142-3141-9FE6-E9809F0658A0}"/>
              </a:ext>
            </a:extLst>
          </p:cNvPr>
          <p:cNvSpPr/>
          <p:nvPr userDrawn="1"/>
        </p:nvSpPr>
        <p:spPr>
          <a:xfrm>
            <a:off x="10120745" y="6367098"/>
            <a:ext cx="1567104" cy="311688"/>
          </a:xfrm>
          <a:prstGeom prst="rect">
            <a:avLst/>
          </a:prstGeom>
          <a:noFill/>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a:p>
            <a:pPr lvl="0" algn="r">
              <a:lnSpc>
                <a:spcPct val="70000"/>
              </a:lnSpc>
            </a:pPr>
            <a:endParaRPr lang="en-ZA" sz="1400" dirty="0">
              <a:solidFill>
                <a:schemeClr val="bg1"/>
              </a:solidFill>
              <a:latin typeface="DIN Condensed" panose="020B0606040000020204" pitchFamily="34" charset="77"/>
            </a:endParaRPr>
          </a:p>
        </p:txBody>
      </p:sp>
    </p:spTree>
    <p:extLst>
      <p:ext uri="{BB962C8B-B14F-4D97-AF65-F5344CB8AC3E}">
        <p14:creationId xmlns:p14="http://schemas.microsoft.com/office/powerpoint/2010/main" val="83706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No text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426C6D-55D4-CF48-8BA7-1E091A8AAD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5636" y="427888"/>
            <a:ext cx="773996" cy="486512"/>
          </a:xfrm>
          <a:prstGeom prst="rect">
            <a:avLst/>
          </a:prstGeom>
        </p:spPr>
      </p:pic>
    </p:spTree>
    <p:extLst>
      <p:ext uri="{BB962C8B-B14F-4D97-AF65-F5344CB8AC3E}">
        <p14:creationId xmlns:p14="http://schemas.microsoft.com/office/powerpoint/2010/main" val="371800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No text black">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BA761-2738-CB43-B492-2BFF6FE41D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0414" y="450713"/>
            <a:ext cx="827085" cy="463168"/>
          </a:xfrm>
          <a:prstGeom prst="rect">
            <a:avLst/>
          </a:prstGeom>
        </p:spPr>
      </p:pic>
      <p:sp>
        <p:nvSpPr>
          <p:cNvPr id="4" name="Rectangle 3">
            <a:extLst>
              <a:ext uri="{FF2B5EF4-FFF2-40B4-BE49-F238E27FC236}">
                <a16:creationId xmlns:a16="http://schemas.microsoft.com/office/drawing/2014/main" id="{A05D00E9-B1C4-364B-A68C-19FE1293CD29}"/>
              </a:ext>
            </a:extLst>
          </p:cNvPr>
          <p:cNvSpPr/>
          <p:nvPr userDrawn="1"/>
        </p:nvSpPr>
        <p:spPr>
          <a:xfrm>
            <a:off x="10120745" y="6367098"/>
            <a:ext cx="1567104" cy="160813"/>
          </a:xfrm>
          <a:prstGeom prst="rect">
            <a:avLst/>
          </a:prstGeom>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p:txBody>
      </p:sp>
    </p:spTree>
    <p:extLst>
      <p:ext uri="{BB962C8B-B14F-4D97-AF65-F5344CB8AC3E}">
        <p14:creationId xmlns:p14="http://schemas.microsoft.com/office/powerpoint/2010/main" val="2889431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No Text Yellow">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40015-A171-E44D-98E7-BFBEDC5A82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5636" y="427888"/>
            <a:ext cx="773996" cy="486512"/>
          </a:xfrm>
          <a:prstGeom prst="rect">
            <a:avLst/>
          </a:prstGeom>
        </p:spPr>
      </p:pic>
    </p:spTree>
    <p:extLst>
      <p:ext uri="{BB962C8B-B14F-4D97-AF65-F5344CB8AC3E}">
        <p14:creationId xmlns:p14="http://schemas.microsoft.com/office/powerpoint/2010/main" val="1577510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No text METI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BA761-2738-CB43-B492-2BFF6FE41D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0414" y="450713"/>
            <a:ext cx="827085" cy="463168"/>
          </a:xfrm>
          <a:prstGeom prst="rect">
            <a:avLst/>
          </a:prstGeom>
        </p:spPr>
      </p:pic>
      <p:sp>
        <p:nvSpPr>
          <p:cNvPr id="4" name="Rectangle 3">
            <a:extLst>
              <a:ext uri="{FF2B5EF4-FFF2-40B4-BE49-F238E27FC236}">
                <a16:creationId xmlns:a16="http://schemas.microsoft.com/office/drawing/2014/main" id="{A05D00E9-B1C4-364B-A68C-19FE1293CD29}"/>
              </a:ext>
            </a:extLst>
          </p:cNvPr>
          <p:cNvSpPr/>
          <p:nvPr userDrawn="1"/>
        </p:nvSpPr>
        <p:spPr>
          <a:xfrm>
            <a:off x="10120745" y="6367098"/>
            <a:ext cx="1567104" cy="160813"/>
          </a:xfrm>
          <a:prstGeom prst="rect">
            <a:avLst/>
          </a:prstGeom>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p:txBody>
      </p:sp>
    </p:spTree>
    <p:extLst>
      <p:ext uri="{BB962C8B-B14F-4D97-AF65-F5344CB8AC3E}">
        <p14:creationId xmlns:p14="http://schemas.microsoft.com/office/powerpoint/2010/main" val="275687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C68973-622E-1845-B693-AA9138AEF5A9}"/>
              </a:ext>
            </a:extLst>
          </p:cNvPr>
          <p:cNvSpPr>
            <a:spLocks noGrp="1"/>
          </p:cNvSpPr>
          <p:nvPr>
            <p:ph type="title" hasCustomPrompt="1"/>
          </p:nvPr>
        </p:nvSpPr>
        <p:spPr>
          <a:xfrm>
            <a:off x="655320" y="608965"/>
            <a:ext cx="10515600" cy="386715"/>
          </a:xfrm>
          <a:prstGeom prst="rect">
            <a:avLst/>
          </a:prstGeom>
        </p:spPr>
        <p:txBody>
          <a:bodyPr anchor="t"/>
          <a:lstStyle>
            <a:lvl1pPr>
              <a:defRPr sz="3200" b="1">
                <a:latin typeface="DIN Condensed Light" panose="020B0506040000020204" pitchFamily="34" charset="77"/>
                <a:ea typeface="DIN Condensed Light" panose="020B0506040000020204" pitchFamily="34" charset="77"/>
              </a:defRPr>
            </a:lvl1pPr>
          </a:lstStyle>
          <a:p>
            <a:r>
              <a:rPr lang="en-US" dirty="0"/>
              <a:t>CLICK TO EDIT MASTER TITLE STYLE</a:t>
            </a:r>
          </a:p>
        </p:txBody>
      </p:sp>
    </p:spTree>
    <p:extLst>
      <p:ext uri="{BB962C8B-B14F-4D97-AF65-F5344CB8AC3E}">
        <p14:creationId xmlns:p14="http://schemas.microsoft.com/office/powerpoint/2010/main" val="920514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C68973-622E-1845-B693-AA9138AEF5A9}"/>
              </a:ext>
            </a:extLst>
          </p:cNvPr>
          <p:cNvSpPr>
            <a:spLocks noGrp="1"/>
          </p:cNvSpPr>
          <p:nvPr>
            <p:ph type="title" hasCustomPrompt="1"/>
          </p:nvPr>
        </p:nvSpPr>
        <p:spPr>
          <a:xfrm>
            <a:off x="655320" y="608965"/>
            <a:ext cx="10515600" cy="386715"/>
          </a:xfrm>
          <a:prstGeom prst="rect">
            <a:avLst/>
          </a:prstGeom>
        </p:spPr>
        <p:txBody>
          <a:bodyPr anchor="t"/>
          <a:lstStyle>
            <a:lvl1pPr>
              <a:defRPr sz="3200" b="1">
                <a:latin typeface="DIN Condensed Light" panose="020B0506040000020204" pitchFamily="34" charset="77"/>
                <a:ea typeface="DIN Condensed Light" panose="020B0506040000020204" pitchFamily="34" charset="77"/>
              </a:defRPr>
            </a:lvl1pPr>
          </a:lstStyle>
          <a:p>
            <a:r>
              <a:rPr lang="en-US" dirty="0"/>
              <a:t>CLICK TO EDIT MASTER TITLE STYLE</a:t>
            </a:r>
          </a:p>
        </p:txBody>
      </p:sp>
      <p:pic>
        <p:nvPicPr>
          <p:cNvPr id="3" name="Picture 2">
            <a:extLst>
              <a:ext uri="{FF2B5EF4-FFF2-40B4-BE49-F238E27FC236}">
                <a16:creationId xmlns:a16="http://schemas.microsoft.com/office/drawing/2014/main" id="{7E98A674-0E3F-8344-55AB-AAA04800BE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5635" y="451250"/>
            <a:ext cx="825039" cy="462021"/>
          </a:xfrm>
          <a:prstGeom prst="rect">
            <a:avLst/>
          </a:prstGeom>
        </p:spPr>
      </p:pic>
      <p:sp>
        <p:nvSpPr>
          <p:cNvPr id="4" name="Rectangle 3">
            <a:extLst>
              <a:ext uri="{FF2B5EF4-FFF2-40B4-BE49-F238E27FC236}">
                <a16:creationId xmlns:a16="http://schemas.microsoft.com/office/drawing/2014/main" id="{65953509-4F78-312F-5828-BC5790FBE975}"/>
              </a:ext>
            </a:extLst>
          </p:cNvPr>
          <p:cNvSpPr/>
          <p:nvPr userDrawn="1"/>
        </p:nvSpPr>
        <p:spPr>
          <a:xfrm>
            <a:off x="10120745" y="6352546"/>
            <a:ext cx="1567104" cy="183833"/>
          </a:xfrm>
          <a:prstGeom prst="rect">
            <a:avLst/>
          </a:prstGeom>
        </p:spPr>
        <p:txBody>
          <a:bodyPr wrap="square" lIns="0" tIns="0" rIns="0" bIns="0" numCol="1" spcCol="360000">
            <a:spAutoFit/>
          </a:bodyPr>
          <a:lstStyle/>
          <a:p>
            <a:pPr lvl="0" algn="r">
              <a:lnSpc>
                <a:spcPct val="70000"/>
              </a:lnSpc>
            </a:pPr>
            <a:r>
              <a:rPr lang="en-ZA" sz="1600" dirty="0">
                <a:solidFill>
                  <a:schemeClr val="bg1"/>
                </a:solidFill>
                <a:latin typeface="DIN Condensed" panose="020B0606040000020204" pitchFamily="34" charset="77"/>
              </a:rPr>
              <a:t>WWW.OAG.COM</a:t>
            </a:r>
          </a:p>
        </p:txBody>
      </p:sp>
    </p:spTree>
    <p:extLst>
      <p:ext uri="{BB962C8B-B14F-4D97-AF65-F5344CB8AC3E}">
        <p14:creationId xmlns:p14="http://schemas.microsoft.com/office/powerpoint/2010/main" val="2305255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5F952-19DF-504C-9C5D-CA15FEAA92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Title 1">
            <a:extLst>
              <a:ext uri="{FF2B5EF4-FFF2-40B4-BE49-F238E27FC236}">
                <a16:creationId xmlns:a16="http://schemas.microsoft.com/office/drawing/2014/main" id="{2BC68973-622E-1845-B693-AA9138AEF5A9}"/>
              </a:ext>
            </a:extLst>
          </p:cNvPr>
          <p:cNvSpPr>
            <a:spLocks noGrp="1"/>
          </p:cNvSpPr>
          <p:nvPr>
            <p:ph type="title" hasCustomPrompt="1"/>
          </p:nvPr>
        </p:nvSpPr>
        <p:spPr>
          <a:xfrm>
            <a:off x="655320" y="608965"/>
            <a:ext cx="10515600" cy="386715"/>
          </a:xfrm>
          <a:prstGeom prst="rect">
            <a:avLst/>
          </a:prstGeom>
        </p:spPr>
        <p:txBody>
          <a:bodyPr anchor="t"/>
          <a:lstStyle>
            <a:lvl1pPr>
              <a:defRPr sz="3200" b="1">
                <a:latin typeface="DIN Condensed Light" panose="020B0506040000020204" pitchFamily="34" charset="77"/>
                <a:ea typeface="DIN Condensed Light" panose="020B0506040000020204" pitchFamily="34" charset="77"/>
              </a:defRPr>
            </a:lvl1pPr>
          </a:lstStyle>
          <a:p>
            <a:r>
              <a:rPr lang="en-US" dirty="0"/>
              <a:t>CLICK TO EDIT MASTER TITLE STYLE</a:t>
            </a:r>
          </a:p>
        </p:txBody>
      </p:sp>
      <p:pic>
        <p:nvPicPr>
          <p:cNvPr id="5" name="Picture 4">
            <a:extLst>
              <a:ext uri="{FF2B5EF4-FFF2-40B4-BE49-F238E27FC236}">
                <a16:creationId xmlns:a16="http://schemas.microsoft.com/office/drawing/2014/main" id="{611951C6-ECAF-0643-A358-DEF1ACFE5F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5636" y="427888"/>
            <a:ext cx="773996" cy="486512"/>
          </a:xfrm>
          <a:prstGeom prst="rect">
            <a:avLst/>
          </a:prstGeom>
        </p:spPr>
      </p:pic>
      <p:sp>
        <p:nvSpPr>
          <p:cNvPr id="6" name="Rectangle 5">
            <a:extLst>
              <a:ext uri="{FF2B5EF4-FFF2-40B4-BE49-F238E27FC236}">
                <a16:creationId xmlns:a16="http://schemas.microsoft.com/office/drawing/2014/main" id="{3E149FC9-F7C3-0D4B-92F8-DF791B28EB67}"/>
              </a:ext>
            </a:extLst>
          </p:cNvPr>
          <p:cNvSpPr/>
          <p:nvPr userDrawn="1"/>
        </p:nvSpPr>
        <p:spPr>
          <a:xfrm>
            <a:off x="10120745" y="6313934"/>
            <a:ext cx="1567104" cy="160813"/>
          </a:xfrm>
          <a:prstGeom prst="rect">
            <a:avLst/>
          </a:prstGeom>
        </p:spPr>
        <p:txBody>
          <a:bodyPr wrap="square" lIns="0" tIns="0" rIns="0" bIns="0" numCol="1" spcCol="360000">
            <a:spAutoFit/>
          </a:bodyPr>
          <a:lstStyle/>
          <a:p>
            <a:pPr lvl="0" algn="r">
              <a:lnSpc>
                <a:spcPct val="70000"/>
              </a:lnSpc>
            </a:pPr>
            <a:r>
              <a:rPr lang="en-ZA" sz="1400" dirty="0">
                <a:solidFill>
                  <a:schemeClr val="tx1"/>
                </a:solidFill>
                <a:latin typeface="DIN Condensed" panose="020B0606040000020204" pitchFamily="34" charset="77"/>
              </a:rPr>
              <a:t>WWW.OAG.CM</a:t>
            </a:r>
          </a:p>
        </p:txBody>
      </p:sp>
    </p:spTree>
    <p:extLst>
      <p:ext uri="{BB962C8B-B14F-4D97-AF65-F5344CB8AC3E}">
        <p14:creationId xmlns:p14="http://schemas.microsoft.com/office/powerpoint/2010/main" val="424054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AG Mai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87E397-8B4C-4A49-995A-2B1900200444}"/>
              </a:ext>
            </a:extLst>
          </p:cNvPr>
          <p:cNvSpPr/>
          <p:nvPr userDrawn="1"/>
        </p:nvSpPr>
        <p:spPr>
          <a:xfrm>
            <a:off x="10120745" y="6367098"/>
            <a:ext cx="1567104" cy="311688"/>
          </a:xfrm>
          <a:prstGeom prst="rect">
            <a:avLst/>
          </a:prstGeom>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a:p>
            <a:pPr lvl="0" algn="r">
              <a:lnSpc>
                <a:spcPct val="70000"/>
              </a:lnSpc>
            </a:pPr>
            <a:endParaRPr lang="en-ZA" sz="1400" dirty="0">
              <a:solidFill>
                <a:schemeClr val="bg1"/>
              </a:solidFill>
              <a:latin typeface="DIN Condensed" panose="020B0606040000020204" pitchFamily="34" charset="77"/>
            </a:endParaRPr>
          </a:p>
        </p:txBody>
      </p:sp>
      <p:pic>
        <p:nvPicPr>
          <p:cNvPr id="3" name="Picture 2">
            <a:extLst>
              <a:ext uri="{FF2B5EF4-FFF2-40B4-BE49-F238E27FC236}">
                <a16:creationId xmlns:a16="http://schemas.microsoft.com/office/drawing/2014/main" id="{07B81032-7DFD-2349-BD3B-9D44B029BE29}"/>
              </a:ext>
            </a:extLst>
          </p:cNvPr>
          <p:cNvPicPr>
            <a:picLocks noChangeAspect="1"/>
          </p:cNvPicPr>
          <p:nvPr userDrawn="1"/>
        </p:nvPicPr>
        <p:blipFill>
          <a:blip r:embed="rId2"/>
          <a:srcRect/>
          <a:stretch/>
        </p:blipFill>
        <p:spPr>
          <a:xfrm>
            <a:off x="5126617" y="2268813"/>
            <a:ext cx="2074827" cy="1161903"/>
          </a:xfrm>
          <a:prstGeom prst="rect">
            <a:avLst/>
          </a:prstGeom>
        </p:spPr>
      </p:pic>
    </p:spTree>
    <p:extLst>
      <p:ext uri="{BB962C8B-B14F-4D97-AF65-F5344CB8AC3E}">
        <p14:creationId xmlns:p14="http://schemas.microsoft.com/office/powerpoint/2010/main" val="354814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roducts">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14735-EE9E-914B-A378-15A27264E1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5636" y="454425"/>
            <a:ext cx="773996" cy="433437"/>
          </a:xfrm>
          <a:prstGeom prst="rect">
            <a:avLst/>
          </a:prstGeom>
        </p:spPr>
      </p:pic>
      <p:sp>
        <p:nvSpPr>
          <p:cNvPr id="6" name="Rectangle 5">
            <a:extLst>
              <a:ext uri="{FF2B5EF4-FFF2-40B4-BE49-F238E27FC236}">
                <a16:creationId xmlns:a16="http://schemas.microsoft.com/office/drawing/2014/main" id="{16194409-C142-3141-9FE6-E9809F0658A0}"/>
              </a:ext>
            </a:extLst>
          </p:cNvPr>
          <p:cNvSpPr/>
          <p:nvPr userDrawn="1"/>
        </p:nvSpPr>
        <p:spPr>
          <a:xfrm>
            <a:off x="10120745" y="6367098"/>
            <a:ext cx="1567104" cy="311688"/>
          </a:xfrm>
          <a:prstGeom prst="rect">
            <a:avLst/>
          </a:prstGeom>
          <a:noFill/>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a:p>
            <a:pPr lvl="0" algn="r">
              <a:lnSpc>
                <a:spcPct val="70000"/>
              </a:lnSpc>
            </a:pPr>
            <a:endParaRPr lang="en-ZA" sz="1400" dirty="0">
              <a:solidFill>
                <a:schemeClr val="bg1"/>
              </a:solidFill>
              <a:latin typeface="DIN Condensed" panose="020B0606040000020204" pitchFamily="34" charset="77"/>
            </a:endParaRPr>
          </a:p>
        </p:txBody>
      </p:sp>
    </p:spTree>
    <p:extLst>
      <p:ext uri="{BB962C8B-B14F-4D97-AF65-F5344CB8AC3E}">
        <p14:creationId xmlns:p14="http://schemas.microsoft.com/office/powerpoint/2010/main" val="229504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2511-ABD3-D64F-82C8-EEBEA3D11A83}"/>
              </a:ext>
            </a:extLst>
          </p:cNvPr>
          <p:cNvSpPr>
            <a:spLocks noGrp="1"/>
          </p:cNvSpPr>
          <p:nvPr>
            <p:ph type="title" hasCustomPrompt="1"/>
          </p:nvPr>
        </p:nvSpPr>
        <p:spPr>
          <a:xfrm>
            <a:off x="766762" y="581477"/>
            <a:ext cx="10442575" cy="751455"/>
          </a:xfrm>
          <a:prstGeom prst="rect">
            <a:avLst/>
          </a:prstGeom>
        </p:spPr>
        <p:txBody>
          <a:bodyPr>
            <a:noAutofit/>
          </a:bodyPr>
          <a:lstStyle>
            <a:lvl1pPr marL="0" algn="l" defTabSz="914400" rtl="0" eaLnBrk="1" latinLnBrk="0" hangingPunct="1">
              <a:lnSpc>
                <a:spcPct val="80000"/>
              </a:lnSpc>
              <a:spcBef>
                <a:spcPct val="0"/>
              </a:spcBef>
              <a:buNone/>
              <a:defRPr lang="en-US" sz="3200" b="0" kern="1200" dirty="0">
                <a:solidFill>
                  <a:schemeClr val="tx1"/>
                </a:solidFill>
                <a:latin typeface="F37 Bolton" pitchFamily="2" charset="77"/>
                <a:ea typeface="DIN Condensed Light" panose="020B0506040000020204" pitchFamily="34" charset="77"/>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50AF29C3-7548-F94F-8FF5-252E9D35EF01}"/>
              </a:ext>
            </a:extLst>
          </p:cNvPr>
          <p:cNvSpPr>
            <a:spLocks noGrp="1"/>
          </p:cNvSpPr>
          <p:nvPr>
            <p:ph idx="1"/>
          </p:nvPr>
        </p:nvSpPr>
        <p:spPr>
          <a:xfrm>
            <a:off x="1039091" y="1642369"/>
            <a:ext cx="10170246" cy="3958331"/>
          </a:xfrm>
          <a:prstGeom prst="rect">
            <a:avLst/>
          </a:prstGeom>
        </p:spPr>
        <p:txBody>
          <a:bodyPr anchor="t">
            <a:noAutofit/>
          </a:bodyPr>
          <a:lstStyle>
            <a:lvl1pPr marL="288000" indent="-288000">
              <a:lnSpc>
                <a:spcPct val="100000"/>
              </a:lnSpc>
              <a:defRPr sz="2000" b="0" i="0">
                <a:latin typeface="F37 Bolton Light" pitchFamily="2" charset="77"/>
                <a:cs typeface="Arial" panose="020B0604020202020204" pitchFamily="34" charset="0"/>
              </a:defRPr>
            </a:lvl1pPr>
            <a:lvl2pPr marL="288000" indent="-288000">
              <a:lnSpc>
                <a:spcPct val="100000"/>
              </a:lnSpc>
              <a:defRPr sz="1800" b="0" i="0">
                <a:latin typeface="F37 Bolton Light" pitchFamily="2" charset="77"/>
                <a:cs typeface="Arial" panose="020B0604020202020204" pitchFamily="34" charset="0"/>
              </a:defRPr>
            </a:lvl2pPr>
            <a:lvl3pPr marL="288000" indent="-288000">
              <a:lnSpc>
                <a:spcPct val="100000"/>
              </a:lnSpc>
              <a:defRPr sz="1600" b="0" i="0">
                <a:latin typeface="F37 Bolton Light" pitchFamily="2" charset="77"/>
                <a:cs typeface="Arial" panose="020B0604020202020204" pitchFamily="34" charset="0"/>
              </a:defRPr>
            </a:lvl3pPr>
            <a:lvl4pPr marL="288000" indent="-288000">
              <a:lnSpc>
                <a:spcPct val="100000"/>
              </a:lnSpc>
              <a:defRPr sz="1400" b="0" i="0">
                <a:latin typeface="F37 Bolton Light" pitchFamily="2" charset="77"/>
                <a:cs typeface="Arial" panose="020B0604020202020204" pitchFamily="34" charset="0"/>
              </a:defRPr>
            </a:lvl4pPr>
            <a:lvl5pPr marL="288000" indent="-288000">
              <a:lnSpc>
                <a:spcPct val="100000"/>
              </a:lnSpc>
              <a:defRPr sz="1400" b="0" i="0">
                <a:latin typeface="F37 Bolton Light" pitchFamily="2" charset="77"/>
                <a:cs typeface="Arial" panose="020B0604020202020204" pitchFamily="34" charset="0"/>
              </a:defRPr>
            </a:lvl5pPr>
          </a:lstStyle>
          <a:p>
            <a:pPr marL="228600" marR="0" lvl="0" indent="-228600" algn="l" defTabSz="914400" rtl="0" eaLnBrk="1" fontAlgn="auto" latinLnBrk="0" hangingPunct="1">
              <a:lnSpc>
                <a:spcPct val="95000"/>
              </a:lnSpc>
              <a:spcBef>
                <a:spcPts val="1000"/>
              </a:spcBef>
              <a:spcAft>
                <a:spcPts val="0"/>
              </a:spcAft>
              <a:buClrTx/>
              <a:buSzTx/>
              <a:buFontTx/>
              <a:buBlip>
                <a:blip r:embed="rId2"/>
              </a:buBlip>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834735C-D8DD-E64D-BEE9-808CB600DA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0414" y="450713"/>
            <a:ext cx="827085" cy="463168"/>
          </a:xfrm>
          <a:prstGeom prst="rect">
            <a:avLst/>
          </a:prstGeom>
        </p:spPr>
      </p:pic>
      <p:sp>
        <p:nvSpPr>
          <p:cNvPr id="8" name="Rectangle 7">
            <a:extLst>
              <a:ext uri="{FF2B5EF4-FFF2-40B4-BE49-F238E27FC236}">
                <a16:creationId xmlns:a16="http://schemas.microsoft.com/office/drawing/2014/main" id="{5DA2B062-DDC9-484F-9F50-BA8870C91239}"/>
              </a:ext>
            </a:extLst>
          </p:cNvPr>
          <p:cNvSpPr/>
          <p:nvPr userDrawn="1"/>
        </p:nvSpPr>
        <p:spPr>
          <a:xfrm>
            <a:off x="10120745" y="6367098"/>
            <a:ext cx="1567104" cy="160813"/>
          </a:xfrm>
          <a:prstGeom prst="rect">
            <a:avLst/>
          </a:prstGeom>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p:txBody>
      </p:sp>
    </p:spTree>
    <p:extLst>
      <p:ext uri="{BB962C8B-B14F-4D97-AF65-F5344CB8AC3E}">
        <p14:creationId xmlns:p14="http://schemas.microsoft.com/office/powerpoint/2010/main" val="301642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2511-ABD3-D64F-82C8-EEBEA3D11A83}"/>
              </a:ext>
            </a:extLst>
          </p:cNvPr>
          <p:cNvSpPr>
            <a:spLocks noGrp="1"/>
          </p:cNvSpPr>
          <p:nvPr>
            <p:ph type="title" hasCustomPrompt="1"/>
          </p:nvPr>
        </p:nvSpPr>
        <p:spPr>
          <a:xfrm>
            <a:off x="766762" y="571317"/>
            <a:ext cx="10442575" cy="751455"/>
          </a:xfrm>
          <a:prstGeom prst="rect">
            <a:avLst/>
          </a:prstGeom>
        </p:spPr>
        <p:txBody>
          <a:bodyPr>
            <a:noAutofit/>
          </a:bodyPr>
          <a:lstStyle>
            <a:lvl1pPr marL="0" algn="l" defTabSz="914400" rtl="0" eaLnBrk="1" latinLnBrk="0" hangingPunct="1">
              <a:lnSpc>
                <a:spcPct val="80000"/>
              </a:lnSpc>
              <a:spcBef>
                <a:spcPct val="0"/>
              </a:spcBef>
              <a:buNone/>
              <a:defRPr lang="en-US" sz="3200" b="0" kern="1200" dirty="0">
                <a:solidFill>
                  <a:schemeClr val="tx1"/>
                </a:solidFill>
                <a:latin typeface="F37 Bolton" pitchFamily="2" charset="77"/>
                <a:ea typeface="DIN Condensed Light" panose="020B0506040000020204" pitchFamily="34" charset="77"/>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50AF29C3-7548-F94F-8FF5-252E9D35EF01}"/>
              </a:ext>
            </a:extLst>
          </p:cNvPr>
          <p:cNvSpPr>
            <a:spLocks noGrp="1"/>
          </p:cNvSpPr>
          <p:nvPr>
            <p:ph idx="1"/>
          </p:nvPr>
        </p:nvSpPr>
        <p:spPr>
          <a:xfrm>
            <a:off x="1039091" y="1642369"/>
            <a:ext cx="10170246" cy="3958331"/>
          </a:xfrm>
          <a:prstGeom prst="rect">
            <a:avLst/>
          </a:prstGeom>
        </p:spPr>
        <p:txBody>
          <a:bodyPr anchor="t">
            <a:noAutofit/>
          </a:bodyPr>
          <a:lstStyle>
            <a:lvl1pPr marL="288000" indent="-288000">
              <a:buFontTx/>
              <a:buBlip>
                <a:blip r:embed="rId2"/>
              </a:buBlip>
              <a:defRPr sz="2000" b="0" i="0">
                <a:latin typeface="F37 Bolton Light" pitchFamily="2" charset="77"/>
                <a:cs typeface="Arial" panose="020B0604020202020204" pitchFamily="34" charset="0"/>
              </a:defRPr>
            </a:lvl1pPr>
            <a:lvl2pPr marL="288000" indent="-288000">
              <a:buFontTx/>
              <a:buBlip>
                <a:blip r:embed="rId2"/>
              </a:buBlip>
              <a:defRPr sz="1800" b="0" i="0">
                <a:latin typeface="F37 Bolton Light" pitchFamily="2" charset="77"/>
                <a:cs typeface="Arial" panose="020B0604020202020204" pitchFamily="34" charset="0"/>
              </a:defRPr>
            </a:lvl2pPr>
            <a:lvl3pPr marL="288000" indent="-288000">
              <a:buFontTx/>
              <a:buBlip>
                <a:blip r:embed="rId2"/>
              </a:buBlip>
              <a:defRPr sz="1600" b="0" i="0">
                <a:latin typeface="F37 Bolton Light" pitchFamily="2" charset="77"/>
                <a:cs typeface="Arial" panose="020B0604020202020204" pitchFamily="34" charset="0"/>
              </a:defRPr>
            </a:lvl3pPr>
            <a:lvl4pPr marL="288000" indent="-288000">
              <a:buFontTx/>
              <a:buBlip>
                <a:blip r:embed="rId2"/>
              </a:buBlip>
              <a:defRPr sz="1400" b="0" i="0">
                <a:latin typeface="F37 Bolton Light" pitchFamily="2" charset="77"/>
                <a:cs typeface="Arial" panose="020B0604020202020204" pitchFamily="34" charset="0"/>
              </a:defRPr>
            </a:lvl4pPr>
            <a:lvl5pPr marL="288000" indent="-288000">
              <a:buFontTx/>
              <a:buBlip>
                <a:blip r:embed="rId2"/>
              </a:buBlip>
              <a:defRPr sz="1400" b="0" i="0">
                <a:latin typeface="F37 Bolton Light" pitchFamily="2" charset="77"/>
                <a:cs typeface="Arial" panose="020B0604020202020204" pitchFamily="34" charset="0"/>
              </a:defRPr>
            </a:lvl5pPr>
          </a:lstStyle>
          <a:p>
            <a:pPr marL="228600" marR="0" lvl="0" indent="-228600" algn="l" defTabSz="914400" rtl="0" eaLnBrk="1" fontAlgn="auto" latinLnBrk="0" hangingPunct="1">
              <a:lnSpc>
                <a:spcPct val="95000"/>
              </a:lnSpc>
              <a:spcBef>
                <a:spcPts val="1000"/>
              </a:spcBef>
              <a:spcAft>
                <a:spcPts val="0"/>
              </a:spcAft>
              <a:buClrTx/>
              <a:buSzTx/>
              <a:buFontTx/>
              <a:buBlip>
                <a:blip r:embed="rId3"/>
              </a:buBlip>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9D4AFC0E-D323-144F-9EA7-0C34F73E82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5636" y="427888"/>
            <a:ext cx="773996" cy="486512"/>
          </a:xfrm>
          <a:prstGeom prst="rect">
            <a:avLst/>
          </a:prstGeom>
        </p:spPr>
      </p:pic>
    </p:spTree>
    <p:extLst>
      <p:ext uri="{BB962C8B-B14F-4D97-AF65-F5344CB8AC3E}">
        <p14:creationId xmlns:p14="http://schemas.microsoft.com/office/powerpoint/2010/main" val="1026060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2511-ABD3-D64F-82C8-EEBEA3D11A83}"/>
              </a:ext>
            </a:extLst>
          </p:cNvPr>
          <p:cNvSpPr>
            <a:spLocks noGrp="1"/>
          </p:cNvSpPr>
          <p:nvPr>
            <p:ph type="title" hasCustomPrompt="1"/>
          </p:nvPr>
        </p:nvSpPr>
        <p:spPr>
          <a:xfrm>
            <a:off x="766762" y="571317"/>
            <a:ext cx="10442575" cy="751455"/>
          </a:xfrm>
          <a:prstGeom prst="rect">
            <a:avLst/>
          </a:prstGeom>
        </p:spPr>
        <p:txBody>
          <a:bodyPr>
            <a:noAutofit/>
          </a:bodyPr>
          <a:lstStyle>
            <a:lvl1pPr marL="0" algn="l" defTabSz="914400" rtl="0" eaLnBrk="1" latinLnBrk="0" hangingPunct="1">
              <a:lnSpc>
                <a:spcPct val="80000"/>
              </a:lnSpc>
              <a:spcBef>
                <a:spcPct val="0"/>
              </a:spcBef>
              <a:buNone/>
              <a:defRPr lang="en-US" sz="3200" b="0" kern="1200" dirty="0">
                <a:solidFill>
                  <a:schemeClr val="bg1"/>
                </a:solidFill>
                <a:latin typeface="F37 Bolton" pitchFamily="2" charset="77"/>
                <a:ea typeface="DIN Condensed Light" panose="020B0506040000020204" pitchFamily="34" charset="77"/>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50AF29C3-7548-F94F-8FF5-252E9D35EF01}"/>
              </a:ext>
            </a:extLst>
          </p:cNvPr>
          <p:cNvSpPr>
            <a:spLocks noGrp="1"/>
          </p:cNvSpPr>
          <p:nvPr>
            <p:ph idx="1"/>
          </p:nvPr>
        </p:nvSpPr>
        <p:spPr>
          <a:xfrm>
            <a:off x="1039092" y="1642369"/>
            <a:ext cx="10170246" cy="3958331"/>
          </a:xfrm>
          <a:prstGeom prst="rect">
            <a:avLst/>
          </a:prstGeom>
        </p:spPr>
        <p:txBody>
          <a:bodyPr anchor="t">
            <a:noAutofit/>
          </a:bodyPr>
          <a:lstStyle>
            <a:lvl1pPr>
              <a:defRPr b="0" i="0">
                <a:solidFill>
                  <a:schemeClr val="bg1"/>
                </a:solidFill>
                <a:latin typeface="F37 Bolton Light" pitchFamily="2" charset="77"/>
                <a:cs typeface="Arial" panose="020B0604020202020204" pitchFamily="34" charset="0"/>
              </a:defRPr>
            </a:lvl1pPr>
            <a:lvl2pPr>
              <a:defRPr b="0" i="0">
                <a:solidFill>
                  <a:schemeClr val="bg1"/>
                </a:solidFill>
                <a:latin typeface="F37 Bolton Light" pitchFamily="2" charset="77"/>
                <a:cs typeface="Arial" panose="020B0604020202020204" pitchFamily="34" charset="0"/>
              </a:defRPr>
            </a:lvl2pPr>
            <a:lvl3pPr>
              <a:defRPr b="0" i="0">
                <a:solidFill>
                  <a:schemeClr val="bg1"/>
                </a:solidFill>
                <a:latin typeface="F37 Bolton Light" pitchFamily="2" charset="77"/>
                <a:cs typeface="Arial" panose="020B0604020202020204" pitchFamily="34" charset="0"/>
              </a:defRPr>
            </a:lvl3pPr>
            <a:lvl4pPr>
              <a:defRPr b="0" i="0">
                <a:solidFill>
                  <a:schemeClr val="bg1"/>
                </a:solidFill>
                <a:latin typeface="F37 Bolton Light" pitchFamily="2" charset="77"/>
                <a:cs typeface="Arial" panose="020B0604020202020204" pitchFamily="34" charset="0"/>
              </a:defRPr>
            </a:lvl4pPr>
            <a:lvl5pPr>
              <a:defRPr b="0" i="0">
                <a:solidFill>
                  <a:schemeClr val="bg1"/>
                </a:solidFill>
                <a:latin typeface="F37 Bolton Light" pitchFamily="2" charset="77"/>
                <a:cs typeface="Arial" panose="020B0604020202020204" pitchFamily="34" charset="0"/>
              </a:defRPr>
            </a:lvl5pPr>
          </a:lstStyle>
          <a:p>
            <a:pPr marL="228600" marR="0" lvl="0" indent="-228600" algn="l" defTabSz="914400" rtl="0" eaLnBrk="1" fontAlgn="auto" latinLnBrk="0" hangingPunct="1">
              <a:lnSpc>
                <a:spcPct val="95000"/>
              </a:lnSpc>
              <a:spcBef>
                <a:spcPts val="1000"/>
              </a:spcBef>
              <a:spcAft>
                <a:spcPts val="0"/>
              </a:spcAft>
              <a:buClrTx/>
              <a:buSzTx/>
              <a:buFontTx/>
              <a:buBlip>
                <a:blip r:embed="rId2"/>
              </a:buBlip>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77B5F89-49C1-AF41-A45E-583D544E70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0414" y="450713"/>
            <a:ext cx="827085" cy="463168"/>
          </a:xfrm>
          <a:prstGeom prst="rect">
            <a:avLst/>
          </a:prstGeom>
        </p:spPr>
      </p:pic>
      <p:sp>
        <p:nvSpPr>
          <p:cNvPr id="7" name="Rectangle 6">
            <a:extLst>
              <a:ext uri="{FF2B5EF4-FFF2-40B4-BE49-F238E27FC236}">
                <a16:creationId xmlns:a16="http://schemas.microsoft.com/office/drawing/2014/main" id="{B9456948-B521-D349-8B36-3090A20ADDAE}"/>
              </a:ext>
            </a:extLst>
          </p:cNvPr>
          <p:cNvSpPr/>
          <p:nvPr userDrawn="1"/>
        </p:nvSpPr>
        <p:spPr>
          <a:xfrm>
            <a:off x="10120745" y="6367098"/>
            <a:ext cx="1567104" cy="160813"/>
          </a:xfrm>
          <a:prstGeom prst="rect">
            <a:avLst/>
          </a:prstGeom>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p:txBody>
      </p:sp>
    </p:spTree>
    <p:extLst>
      <p:ext uri="{BB962C8B-B14F-4D97-AF65-F5344CB8AC3E}">
        <p14:creationId xmlns:p14="http://schemas.microsoft.com/office/powerpoint/2010/main" val="39244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sic Layout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0FB5-0F7F-C349-95DE-207A95C176AA}"/>
              </a:ext>
            </a:extLst>
          </p:cNvPr>
          <p:cNvSpPr>
            <a:spLocks noGrp="1"/>
          </p:cNvSpPr>
          <p:nvPr>
            <p:ph type="title" hasCustomPrompt="1"/>
          </p:nvPr>
        </p:nvSpPr>
        <p:spPr>
          <a:xfrm>
            <a:off x="766762" y="571317"/>
            <a:ext cx="10442575" cy="751455"/>
          </a:xfrm>
          <a:prstGeom prst="rect">
            <a:avLst/>
          </a:prstGeom>
        </p:spPr>
        <p:txBody>
          <a:bodyPr>
            <a:noAutofit/>
          </a:bodyPr>
          <a:lstStyle/>
          <a:p>
            <a:r>
              <a:rPr lang="en-US" dirty="0"/>
              <a:t>click to edit master title style</a:t>
            </a:r>
          </a:p>
        </p:txBody>
      </p:sp>
      <p:pic>
        <p:nvPicPr>
          <p:cNvPr id="3" name="Picture 2">
            <a:extLst>
              <a:ext uri="{FF2B5EF4-FFF2-40B4-BE49-F238E27FC236}">
                <a16:creationId xmlns:a16="http://schemas.microsoft.com/office/drawing/2014/main" id="{99A26DF1-5054-C048-8F7B-981A530D0B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5636" y="427888"/>
            <a:ext cx="773996" cy="486512"/>
          </a:xfrm>
          <a:prstGeom prst="rect">
            <a:avLst/>
          </a:prstGeom>
        </p:spPr>
      </p:pic>
    </p:spTree>
    <p:extLst>
      <p:ext uri="{BB962C8B-B14F-4D97-AF65-F5344CB8AC3E}">
        <p14:creationId xmlns:p14="http://schemas.microsoft.com/office/powerpoint/2010/main" val="263303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sic Layout - 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0FB5-0F7F-C349-95DE-207A95C176AA}"/>
              </a:ext>
            </a:extLst>
          </p:cNvPr>
          <p:cNvSpPr>
            <a:spLocks noGrp="1"/>
          </p:cNvSpPr>
          <p:nvPr>
            <p:ph type="title" hasCustomPrompt="1"/>
          </p:nvPr>
        </p:nvSpPr>
        <p:spPr>
          <a:xfrm>
            <a:off x="766762" y="571317"/>
            <a:ext cx="10442575" cy="751455"/>
          </a:xfrm>
          <a:prstGeom prst="rect">
            <a:avLst/>
          </a:prstGeom>
        </p:spPr>
        <p:txBody>
          <a:bodyPr>
            <a:noAutofit/>
          </a:bodyPr>
          <a:lstStyle>
            <a:lvl1pPr>
              <a:defRPr>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8A163AD5-7A11-E94B-8CE0-BA455B6AB6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0414" y="450713"/>
            <a:ext cx="827085" cy="463168"/>
          </a:xfrm>
          <a:prstGeom prst="rect">
            <a:avLst/>
          </a:prstGeom>
        </p:spPr>
      </p:pic>
      <p:sp>
        <p:nvSpPr>
          <p:cNvPr id="5" name="Rectangle 4">
            <a:extLst>
              <a:ext uri="{FF2B5EF4-FFF2-40B4-BE49-F238E27FC236}">
                <a16:creationId xmlns:a16="http://schemas.microsoft.com/office/drawing/2014/main" id="{3AA2B532-1B8E-D544-91B3-B84492335B80}"/>
              </a:ext>
            </a:extLst>
          </p:cNvPr>
          <p:cNvSpPr/>
          <p:nvPr userDrawn="1"/>
        </p:nvSpPr>
        <p:spPr>
          <a:xfrm>
            <a:off x="10120745" y="6367098"/>
            <a:ext cx="1567104" cy="160813"/>
          </a:xfrm>
          <a:prstGeom prst="rect">
            <a:avLst/>
          </a:prstGeom>
        </p:spPr>
        <p:txBody>
          <a:bodyPr wrap="square" lIns="0" tIns="0" rIns="0" bIns="0" numCol="1" spcCol="360000">
            <a:spAutoFit/>
          </a:bodyPr>
          <a:lstStyle/>
          <a:p>
            <a:pPr lvl="0" algn="r">
              <a:lnSpc>
                <a:spcPct val="70000"/>
              </a:lnSpc>
            </a:pPr>
            <a:r>
              <a:rPr lang="en-ZA" sz="1400" dirty="0">
                <a:solidFill>
                  <a:schemeClr val="bg1"/>
                </a:solidFill>
                <a:latin typeface="DIN Condensed" panose="020B0606040000020204" pitchFamily="34" charset="77"/>
              </a:rPr>
              <a:t>WWW.OAG.COM</a:t>
            </a:r>
          </a:p>
        </p:txBody>
      </p:sp>
    </p:spTree>
    <p:extLst>
      <p:ext uri="{BB962C8B-B14F-4D97-AF65-F5344CB8AC3E}">
        <p14:creationId xmlns:p14="http://schemas.microsoft.com/office/powerpoint/2010/main" val="3080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ic Layout - Title only Black">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0FB5-0F7F-C349-95DE-207A95C176AA}"/>
              </a:ext>
            </a:extLst>
          </p:cNvPr>
          <p:cNvSpPr>
            <a:spLocks noGrp="1"/>
          </p:cNvSpPr>
          <p:nvPr>
            <p:ph type="title" hasCustomPrompt="1"/>
          </p:nvPr>
        </p:nvSpPr>
        <p:spPr>
          <a:xfrm>
            <a:off x="766762" y="571317"/>
            <a:ext cx="10442575" cy="751455"/>
          </a:xfrm>
          <a:prstGeom prst="rect">
            <a:avLst/>
          </a:prstGeom>
        </p:spPr>
        <p:txBody>
          <a:bodyPr>
            <a:noAutofit/>
          </a:bodyPr>
          <a:lstStyle>
            <a:lvl1pPr>
              <a:defRPr>
                <a:solidFill>
                  <a:schemeClr val="tx1"/>
                </a:solidFill>
              </a:defRPr>
            </a:lvl1pPr>
          </a:lstStyle>
          <a:p>
            <a:r>
              <a:rPr lang="en-US" dirty="0"/>
              <a:t>click to edit master title style</a:t>
            </a:r>
          </a:p>
        </p:txBody>
      </p:sp>
      <p:pic>
        <p:nvPicPr>
          <p:cNvPr id="3" name="Picture 2">
            <a:extLst>
              <a:ext uri="{FF2B5EF4-FFF2-40B4-BE49-F238E27FC236}">
                <a16:creationId xmlns:a16="http://schemas.microsoft.com/office/drawing/2014/main" id="{4354C2C3-50DF-524E-A739-4BE54012B0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5636" y="427888"/>
            <a:ext cx="773996" cy="486512"/>
          </a:xfrm>
          <a:prstGeom prst="rect">
            <a:avLst/>
          </a:prstGeom>
        </p:spPr>
      </p:pic>
    </p:spTree>
    <p:extLst>
      <p:ext uri="{BB962C8B-B14F-4D97-AF65-F5344CB8AC3E}">
        <p14:creationId xmlns:p14="http://schemas.microsoft.com/office/powerpoint/2010/main" val="408331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8.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A6DC2D-0A14-3549-A70D-5968DC072435}"/>
              </a:ext>
            </a:extLst>
          </p:cNvPr>
          <p:cNvSpPr>
            <a:spLocks noGrp="1"/>
          </p:cNvSpPr>
          <p:nvPr>
            <p:ph type="title"/>
          </p:nvPr>
        </p:nvSpPr>
        <p:spPr>
          <a:xfrm>
            <a:off x="766762" y="571318"/>
            <a:ext cx="10442575" cy="725342"/>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AE915D-6F8A-3243-AD0C-21F4FE5A85C3}"/>
              </a:ext>
            </a:extLst>
          </p:cNvPr>
          <p:cNvSpPr>
            <a:spLocks noGrp="1"/>
          </p:cNvSpPr>
          <p:nvPr>
            <p:ph type="body" idx="1"/>
          </p:nvPr>
        </p:nvSpPr>
        <p:spPr>
          <a:xfrm>
            <a:off x="1039091" y="1642369"/>
            <a:ext cx="10170246" cy="3958331"/>
          </a:xfrm>
          <a:prstGeom prst="rect">
            <a:avLst/>
          </a:prstGeom>
        </p:spPr>
        <p:txBody>
          <a:bodyPr vert="horz" lIns="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229BAC1-EB57-4F4E-A07E-7DEE75E714B7}"/>
              </a:ext>
            </a:extLst>
          </p:cNvPr>
          <p:cNvSpPr/>
          <p:nvPr userDrawn="1"/>
        </p:nvSpPr>
        <p:spPr>
          <a:xfrm>
            <a:off x="10120745" y="6367098"/>
            <a:ext cx="1567104" cy="160813"/>
          </a:xfrm>
          <a:prstGeom prst="rect">
            <a:avLst/>
          </a:prstGeom>
        </p:spPr>
        <p:txBody>
          <a:bodyPr wrap="square" lIns="0" tIns="0" rIns="0" bIns="0" numCol="1" spcCol="360000">
            <a:spAutoFit/>
          </a:bodyPr>
          <a:lstStyle/>
          <a:p>
            <a:pPr lvl="0" algn="r">
              <a:lnSpc>
                <a:spcPct val="70000"/>
              </a:lnSpc>
            </a:pPr>
            <a:r>
              <a:rPr lang="en-ZA" sz="1400" dirty="0">
                <a:latin typeface="DIN Condensed" panose="020B0606040000020204" pitchFamily="34" charset="77"/>
              </a:rPr>
              <a:t>WWW.OAG.COM</a:t>
            </a:r>
          </a:p>
        </p:txBody>
      </p:sp>
    </p:spTree>
    <p:extLst>
      <p:ext uri="{BB962C8B-B14F-4D97-AF65-F5344CB8AC3E}">
        <p14:creationId xmlns:p14="http://schemas.microsoft.com/office/powerpoint/2010/main" val="3373917322"/>
      </p:ext>
    </p:extLst>
  </p:cSld>
  <p:clrMap bg1="lt1" tx1="dk1" bg2="lt2" tx2="dk2" accent1="accent1" accent2="accent2" accent3="accent3" accent4="accent4" accent5="accent5" accent6="accent6" hlink="hlink" folHlink="folHlink"/>
  <p:sldLayoutIdLst>
    <p:sldLayoutId id="2147483670" r:id="rId1"/>
    <p:sldLayoutId id="2147483666" r:id="rId2"/>
    <p:sldLayoutId id="2147483652" r:id="rId3"/>
    <p:sldLayoutId id="2147483650" r:id="rId4"/>
    <p:sldLayoutId id="2147483668" r:id="rId5"/>
    <p:sldLayoutId id="2147483667" r:id="rId6"/>
    <p:sldLayoutId id="2147483654" r:id="rId7"/>
    <p:sldLayoutId id="2147483663" r:id="rId8"/>
    <p:sldLayoutId id="2147483664" r:id="rId9"/>
    <p:sldLayoutId id="2147483655" r:id="rId10"/>
    <p:sldLayoutId id="2147483661" r:id="rId11"/>
    <p:sldLayoutId id="2147483662" r:id="rId12"/>
    <p:sldLayoutId id="2147483669" r:id="rId13"/>
  </p:sldLayoutIdLst>
  <p:txStyles>
    <p:titleStyle>
      <a:lvl1pPr algn="l" defTabSz="914400" rtl="0" eaLnBrk="1" latinLnBrk="0" hangingPunct="1">
        <a:lnSpc>
          <a:spcPct val="90000"/>
        </a:lnSpc>
        <a:spcBef>
          <a:spcPct val="0"/>
        </a:spcBef>
        <a:buNone/>
        <a:defRPr sz="3200" b="0" kern="1200">
          <a:solidFill>
            <a:schemeClr val="tx1"/>
          </a:solidFill>
          <a:latin typeface="F37 Bolton" pitchFamily="2" charset="77"/>
          <a:ea typeface="DIN Condensed Light" panose="020B0506040000020204" pitchFamily="34" charset="77"/>
          <a:cs typeface="+mj-cs"/>
        </a:defRPr>
      </a:lvl1pPr>
    </p:titleStyle>
    <p:bodyStyle>
      <a:lvl1pPr marL="288000" indent="-288000" algn="l" defTabSz="914400" rtl="0" eaLnBrk="1" latinLnBrk="0" hangingPunct="1">
        <a:lnSpc>
          <a:spcPct val="100000"/>
        </a:lnSpc>
        <a:spcBef>
          <a:spcPts val="1000"/>
        </a:spcBef>
        <a:buFontTx/>
        <a:buBlip>
          <a:blip r:embed="rId15"/>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15"/>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15"/>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15"/>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15"/>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483" userDrawn="1">
          <p15:clr>
            <a:srgbClr val="F26B43"/>
          </p15:clr>
        </p15:guide>
        <p15:guide id="3" orient="horz" pos="3793" userDrawn="1">
          <p15:clr>
            <a:srgbClr val="F26B43"/>
          </p15:clr>
        </p15:guide>
        <p15:guide id="4" pos="7061" userDrawn="1">
          <p15:clr>
            <a:srgbClr val="F26B43"/>
          </p15:clr>
        </p15:guide>
        <p15:guide id="5" orient="horz" pos="10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BFF566-7598-EB48-8B39-169401522532}"/>
              </a:ext>
            </a:extLst>
          </p:cNvPr>
          <p:cNvSpPr/>
          <p:nvPr userDrawn="1"/>
        </p:nvSpPr>
        <p:spPr>
          <a:xfrm>
            <a:off x="10120745" y="6352546"/>
            <a:ext cx="1567104" cy="183833"/>
          </a:xfrm>
          <a:prstGeom prst="rect">
            <a:avLst/>
          </a:prstGeom>
        </p:spPr>
        <p:txBody>
          <a:bodyPr wrap="square" lIns="0" tIns="0" rIns="0" bIns="0" numCol="1" spcCol="360000">
            <a:spAutoFit/>
          </a:bodyPr>
          <a:lstStyle/>
          <a:p>
            <a:pPr lvl="0" algn="r">
              <a:lnSpc>
                <a:spcPct val="70000"/>
              </a:lnSpc>
            </a:pPr>
            <a:r>
              <a:rPr lang="en-ZA" sz="1600" dirty="0">
                <a:latin typeface="DIN Condensed" panose="020B0606040000020204" pitchFamily="34" charset="77"/>
              </a:rPr>
              <a:t>WWW.OAG.COM</a:t>
            </a:r>
          </a:p>
        </p:txBody>
      </p:sp>
      <p:pic>
        <p:nvPicPr>
          <p:cNvPr id="4" name="Picture 3">
            <a:extLst>
              <a:ext uri="{FF2B5EF4-FFF2-40B4-BE49-F238E27FC236}">
                <a16:creationId xmlns:a16="http://schemas.microsoft.com/office/drawing/2014/main" id="{17A993B7-D619-4D27-3774-B4883575A76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925636" y="451250"/>
            <a:ext cx="825037" cy="462021"/>
          </a:xfrm>
          <a:prstGeom prst="rect">
            <a:avLst/>
          </a:prstGeom>
        </p:spPr>
      </p:pic>
    </p:spTree>
    <p:extLst>
      <p:ext uri="{BB962C8B-B14F-4D97-AF65-F5344CB8AC3E}">
        <p14:creationId xmlns:p14="http://schemas.microsoft.com/office/powerpoint/2010/main" val="152124153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www.snowflake.com/" TargetMode="External"/><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8.svg"/><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6B2770D-88C1-B74F-B605-C1D5A387CDBD}"/>
              </a:ext>
            </a:extLst>
          </p:cNvPr>
          <p:cNvSpPr txBox="1">
            <a:spLocks/>
          </p:cNvSpPr>
          <p:nvPr/>
        </p:nvSpPr>
        <p:spPr>
          <a:xfrm>
            <a:off x="651072" y="3583172"/>
            <a:ext cx="6986948" cy="1737912"/>
          </a:xfrm>
          <a:prstGeom prst="rect">
            <a:avLst/>
          </a:prstGeom>
        </p:spPr>
        <p:txBody>
          <a:bodyPr anchor="b">
            <a:noAutofit/>
          </a:bodyPr>
          <a:lstStyle>
            <a:lvl1pPr algn="l" defTabSz="914400" rtl="0" eaLnBrk="1" latinLnBrk="0" hangingPunct="1">
              <a:lnSpc>
                <a:spcPct val="80000"/>
              </a:lnSpc>
              <a:spcBef>
                <a:spcPct val="0"/>
              </a:spcBef>
              <a:buNone/>
              <a:defRPr sz="3200" b="0" i="0" kern="1200">
                <a:solidFill>
                  <a:schemeClr val="tx1"/>
                </a:solidFill>
                <a:latin typeface="DIN Condensed" pitchFamily="2" charset="0"/>
                <a:ea typeface="+mj-ea"/>
                <a:cs typeface="+mj-cs"/>
              </a:defRPr>
            </a:lvl1pPr>
          </a:lstStyle>
          <a:p>
            <a:pPr>
              <a:lnSpc>
                <a:spcPct val="70000"/>
              </a:lnSpc>
            </a:pPr>
            <a:r>
              <a:rPr lang="en-US" sz="8000" spc="-150" dirty="0"/>
              <a:t>FLIGHT </a:t>
            </a:r>
          </a:p>
          <a:p>
            <a:pPr>
              <a:lnSpc>
                <a:spcPct val="70000"/>
              </a:lnSpc>
            </a:pPr>
            <a:r>
              <a:rPr lang="en-US" sz="8000" spc="-150" dirty="0"/>
              <a:t>INFO DIRECT</a:t>
            </a:r>
            <a:endParaRPr lang="en-GB" sz="6000" dirty="0">
              <a:latin typeface="DIN Condensed" panose="020B0606040000020204" pitchFamily="34" charset="77"/>
            </a:endParaRPr>
          </a:p>
        </p:txBody>
      </p:sp>
      <p:sp>
        <p:nvSpPr>
          <p:cNvPr id="7" name="Title 11">
            <a:extLst>
              <a:ext uri="{FF2B5EF4-FFF2-40B4-BE49-F238E27FC236}">
                <a16:creationId xmlns:a16="http://schemas.microsoft.com/office/drawing/2014/main" id="{4C5F1329-A709-1645-88B2-0221E3D70BA4}"/>
              </a:ext>
            </a:extLst>
          </p:cNvPr>
          <p:cNvSpPr txBox="1">
            <a:spLocks/>
          </p:cNvSpPr>
          <p:nvPr/>
        </p:nvSpPr>
        <p:spPr>
          <a:xfrm>
            <a:off x="679207" y="5161626"/>
            <a:ext cx="5700328" cy="746805"/>
          </a:xfrm>
          <a:prstGeom prst="rect">
            <a:avLst/>
          </a:prstGeom>
        </p:spPr>
        <p:txBody>
          <a:bodyPr anchor="b">
            <a:noAutofit/>
          </a:bodyPr>
          <a:lstStyle>
            <a:lvl1pPr algn="l" defTabSz="914400" rtl="0" eaLnBrk="1" latinLnBrk="0" hangingPunct="1">
              <a:lnSpc>
                <a:spcPct val="80000"/>
              </a:lnSpc>
              <a:spcBef>
                <a:spcPct val="0"/>
              </a:spcBef>
              <a:buNone/>
              <a:defRPr sz="3200" b="0" i="0" kern="1200">
                <a:solidFill>
                  <a:schemeClr val="tx1"/>
                </a:solidFill>
                <a:latin typeface="DIN Condensed" pitchFamily="2" charset="0"/>
                <a:ea typeface="+mj-ea"/>
                <a:cs typeface="+mj-cs"/>
              </a:defRPr>
            </a:lvl1pPr>
          </a:lstStyle>
          <a:p>
            <a:pPr>
              <a:lnSpc>
                <a:spcPct val="100000"/>
              </a:lnSpc>
              <a:spcBef>
                <a:spcPts val="1000"/>
              </a:spcBef>
            </a:pPr>
            <a:r>
              <a:rPr lang="en-GB" sz="2000" dirty="0">
                <a:latin typeface="F37 Bolton Light" pitchFamily="2" charset="77"/>
                <a:ea typeface="+mn-ea"/>
                <a:cs typeface="Arial" panose="020B0604020202020204" pitchFamily="34" charset="0"/>
              </a:rPr>
              <a:t>ACCELERATE YOUR COMMERCIAL STRATEGY WITH READY-TO-QUERY AVIATION DATA</a:t>
            </a:r>
          </a:p>
        </p:txBody>
      </p:sp>
    </p:spTree>
    <p:extLst>
      <p:ext uri="{BB962C8B-B14F-4D97-AF65-F5344CB8AC3E}">
        <p14:creationId xmlns:p14="http://schemas.microsoft.com/office/powerpoint/2010/main" val="3886515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ECD0-3692-0141-9429-656F160BEE11}"/>
              </a:ext>
            </a:extLst>
          </p:cNvPr>
          <p:cNvSpPr>
            <a:spLocks noGrp="1"/>
          </p:cNvSpPr>
          <p:nvPr>
            <p:ph type="title"/>
          </p:nvPr>
        </p:nvSpPr>
        <p:spPr>
          <a:xfrm>
            <a:off x="743831" y="1821800"/>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FLIGHT STATUS DATA</a:t>
            </a:r>
          </a:p>
        </p:txBody>
      </p:sp>
      <p:sp>
        <p:nvSpPr>
          <p:cNvPr id="16" name="Content Placeholder 4">
            <a:extLst>
              <a:ext uri="{FF2B5EF4-FFF2-40B4-BE49-F238E27FC236}">
                <a16:creationId xmlns:a16="http://schemas.microsoft.com/office/drawing/2014/main" id="{6677E951-9B3E-7D4A-8AE3-47D256C3A43B}"/>
              </a:ext>
            </a:extLst>
          </p:cNvPr>
          <p:cNvSpPr txBox="1">
            <a:spLocks/>
          </p:cNvSpPr>
          <p:nvPr/>
        </p:nvSpPr>
        <p:spPr>
          <a:xfrm>
            <a:off x="743831" y="1918988"/>
            <a:ext cx="11310423"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rPr>
              <a:t>Tracking thousands of flights, cancellations and status changes every day to bring you a comprehensive feed of the most accurate flight status data. Eliminate complicated and disjointed data silos and track the entire lifecycle of the flight, from when the schedule was published until touchdown at the final destination. </a:t>
            </a:r>
          </a:p>
        </p:txBody>
      </p:sp>
      <p:pic>
        <p:nvPicPr>
          <p:cNvPr id="19" name="Picture 18">
            <a:extLst>
              <a:ext uri="{FF2B5EF4-FFF2-40B4-BE49-F238E27FC236}">
                <a16:creationId xmlns:a16="http://schemas.microsoft.com/office/drawing/2014/main" id="{042DE4A7-6887-C444-A772-00ED9F2AD9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831" y="624410"/>
            <a:ext cx="715546" cy="715546"/>
          </a:xfrm>
          <a:prstGeom prst="rect">
            <a:avLst/>
          </a:prstGeom>
        </p:spPr>
      </p:pic>
      <p:sp>
        <p:nvSpPr>
          <p:cNvPr id="11" name="TextBox 10">
            <a:extLst>
              <a:ext uri="{FF2B5EF4-FFF2-40B4-BE49-F238E27FC236}">
                <a16:creationId xmlns:a16="http://schemas.microsoft.com/office/drawing/2014/main" id="{0F0E2FE8-6A65-7FD0-68E9-7FB1308C2CCE}"/>
              </a:ext>
            </a:extLst>
          </p:cNvPr>
          <p:cNvSpPr txBox="1"/>
          <p:nvPr/>
        </p:nvSpPr>
        <p:spPr>
          <a:xfrm>
            <a:off x="664808" y="2995470"/>
            <a:ext cx="7485769" cy="6740307"/>
          </a:xfrm>
          <a:prstGeom prst="rect">
            <a:avLst/>
          </a:prstGeom>
          <a:noFill/>
        </p:spPr>
        <p:txBody>
          <a:bodyPr wrap="square" numCol="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rPr>
              <a:t>Geographic Coverage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Global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rPr>
              <a:t>Data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F37 Bolton Light" panose="00000400000000000000" pitchFamily="50" charset="0"/>
              </a:rPr>
              <a:t>Airports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Airlines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F37 Bolton Light" panose="00000400000000000000" pitchFamily="50" charset="0"/>
              </a:rPr>
              <a:t>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A</a:t>
            </a:r>
            <a:r>
              <a:rPr lang="en-GB" sz="1400" dirty="0">
                <a:solidFill>
                  <a:srgbClr val="FFFFFF"/>
                </a:solidFill>
                <a:latin typeface="F37 Bolton Light" panose="00000400000000000000" pitchFamily="50" charset="0"/>
              </a:rPr>
              <a:t>DS-B</a:t>
            </a: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rPr>
              <a:t>Data Time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Historical: January 2017</a:t>
            </a:r>
            <a:b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b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Operational: 52hr prior to departure – 48hr after arrival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rPr>
              <a:t>Data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Daily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rPr>
              <a:t>Configurable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Carrier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Route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F37 Bolton Light" panose="00000400000000000000" pitchFamily="50" charset="0"/>
              </a:rPr>
              <a:t>Flight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anose="00000400000000000000" pitchFamily="50" charset="0"/>
              </a:rPr>
              <a:t>Airport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lvl="0">
              <a:lnSpc>
                <a:spcPct val="107000"/>
              </a:lnSpc>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rPr>
              <a:t>Key Data Points  </a:t>
            </a:r>
            <a:b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rPr>
            </a:b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Estimated and actual timeliness </a:t>
            </a:r>
            <a:b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b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(early, on time or delayed) </a:t>
            </a:r>
          </a:p>
          <a:p>
            <a:pPr lvl="0">
              <a:lnSpc>
                <a:spcPct val="107000"/>
              </a:lnSpc>
            </a:pP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Estimated and actual variation </a:t>
            </a:r>
            <a:b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b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Flight State (Scheduled, </a:t>
            </a:r>
            <a:r>
              <a:rPr lang="en-GB" sz="1400" dirty="0" err="1">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OutGate</a:t>
            </a: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 </a:t>
            </a:r>
            <a:r>
              <a:rPr lang="en-GB" sz="1400" dirty="0" err="1">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InAir</a:t>
            </a: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 Landed, </a:t>
            </a:r>
            <a:r>
              <a:rPr lang="en-GB" sz="1400" dirty="0" err="1">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InGate</a:t>
            </a: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 Cancelled or Diverted) </a:t>
            </a:r>
          </a:p>
          <a:p>
            <a:pPr lvl="0">
              <a:lnSpc>
                <a:spcPct val="107000"/>
              </a:lnSpc>
              <a:spcAft>
                <a:spcPts val="800"/>
              </a:spcAft>
            </a:pP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Aircraft Type, Tail Number and Airport Codes (IATA &amp; ICAO)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mn-cs"/>
            </a:endParaRPr>
          </a:p>
        </p:txBody>
      </p:sp>
    </p:spTree>
    <p:extLst>
      <p:ext uri="{BB962C8B-B14F-4D97-AF65-F5344CB8AC3E}">
        <p14:creationId xmlns:p14="http://schemas.microsoft.com/office/powerpoint/2010/main" val="280378173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E2C6136-6DD7-764C-B1F8-F3E516F647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601" y="615865"/>
            <a:ext cx="656009" cy="656009"/>
          </a:xfrm>
          <a:prstGeom prst="rect">
            <a:avLst/>
          </a:prstGeom>
        </p:spPr>
      </p:pic>
      <p:sp>
        <p:nvSpPr>
          <p:cNvPr id="11" name="Title 3">
            <a:extLst>
              <a:ext uri="{FF2B5EF4-FFF2-40B4-BE49-F238E27FC236}">
                <a16:creationId xmlns:a16="http://schemas.microsoft.com/office/drawing/2014/main" id="{0579F8B5-47C8-8042-8EE9-DAAD84F35369}"/>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FLIGHT SEATS DATA*</a:t>
            </a:r>
          </a:p>
        </p:txBody>
      </p:sp>
      <p:sp>
        <p:nvSpPr>
          <p:cNvPr id="12" name="Content Placeholder 4">
            <a:extLst>
              <a:ext uri="{FF2B5EF4-FFF2-40B4-BE49-F238E27FC236}">
                <a16:creationId xmlns:a16="http://schemas.microsoft.com/office/drawing/2014/main" id="{F59BEDA5-802C-0E4B-8470-EB5B427D59D4}"/>
              </a:ext>
            </a:extLst>
          </p:cNvPr>
          <p:cNvSpPr txBox="1">
            <a:spLocks/>
          </p:cNvSpPr>
          <p:nvPr/>
        </p:nvSpPr>
        <p:spPr>
          <a:xfrm>
            <a:off x="754061" y="2126400"/>
            <a:ext cx="10442574"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5"/>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5"/>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5"/>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GB" sz="1600" dirty="0">
                <a:solidFill>
                  <a:srgbClr val="FFFFFF"/>
                </a:solidFill>
              </a:rPr>
              <a:t>Gain the most accurate forward view of flight seats data possible through our new data model which provides cabin availability data in First, Business, Premium Economy, Economy+ and Economy. Also get access to data on airplane seating and capacity for improved planning.</a:t>
            </a:r>
          </a:p>
        </p:txBody>
      </p:sp>
      <p:sp>
        <p:nvSpPr>
          <p:cNvPr id="13" name="Content Placeholder 4">
            <a:extLst>
              <a:ext uri="{FF2B5EF4-FFF2-40B4-BE49-F238E27FC236}">
                <a16:creationId xmlns:a16="http://schemas.microsoft.com/office/drawing/2014/main" id="{673D35E7-67D8-4E48-BA73-44E24179D560}"/>
              </a:ext>
            </a:extLst>
          </p:cNvPr>
          <p:cNvSpPr txBox="1">
            <a:spLocks/>
          </p:cNvSpPr>
          <p:nvPr/>
        </p:nvSpPr>
        <p:spPr>
          <a:xfrm>
            <a:off x="754061" y="3003006"/>
            <a:ext cx="6080605" cy="3350016"/>
          </a:xfrm>
          <a:prstGeom prst="rect">
            <a:avLst/>
          </a:prstGeom>
        </p:spPr>
        <p:txBody>
          <a:bodyPr vert="horz" lIns="0" tIns="45720" rIns="91440" bIns="45720" numCol="2" rtlCol="0" anchor="t">
            <a:noAutofit/>
          </a:bodyPr>
          <a:lstStyle>
            <a:lvl1pPr marL="288000" indent="-288000" algn="l" defTabSz="914400" rtl="0" eaLnBrk="1" latinLnBrk="0" hangingPunct="1">
              <a:lnSpc>
                <a:spcPct val="100000"/>
              </a:lnSpc>
              <a:spcBef>
                <a:spcPts val="1000"/>
              </a:spcBef>
              <a:buFontTx/>
              <a:buBlip>
                <a:blip r:embed="rId5"/>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5"/>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5"/>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400" b="1" dirty="0">
                <a:solidFill>
                  <a:schemeClr val="accent2"/>
                </a:solidFill>
                <a:latin typeface="F37 Bolton Bold" pitchFamily="2" charset="77"/>
              </a:rPr>
              <a:t>Geographic Coverage</a:t>
            </a:r>
          </a:p>
          <a:p>
            <a:pPr marL="0" indent="0">
              <a:spcBef>
                <a:spcPts val="0"/>
              </a:spcBef>
              <a:buNone/>
            </a:pPr>
            <a:r>
              <a:rPr lang="en-GB" sz="1400" dirty="0">
                <a:solidFill>
                  <a:schemeClr val="bg1"/>
                </a:solidFill>
              </a:rPr>
              <a:t>Global</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Sources</a:t>
            </a:r>
          </a:p>
          <a:p>
            <a:pPr marL="0" indent="0">
              <a:spcBef>
                <a:spcPts val="0"/>
              </a:spcBef>
              <a:buNone/>
            </a:pPr>
            <a:r>
              <a:rPr lang="en-GB" sz="1400" dirty="0">
                <a:solidFill>
                  <a:schemeClr val="bg1"/>
                </a:solidFill>
              </a:rPr>
              <a:t>OAG Labs </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Time Range</a:t>
            </a:r>
          </a:p>
          <a:p>
            <a:pPr marL="0" indent="0">
              <a:spcBef>
                <a:spcPts val="0"/>
              </a:spcBef>
              <a:buNone/>
            </a:pPr>
            <a:r>
              <a:rPr lang="en-GB" sz="1400" dirty="0">
                <a:solidFill>
                  <a:schemeClr val="bg1"/>
                </a:solidFill>
              </a:rPr>
              <a:t>Forward-looking Predictions</a:t>
            </a:r>
          </a:p>
          <a:p>
            <a:pPr marL="0" indent="0">
              <a:spcBef>
                <a:spcPts val="0"/>
              </a:spcBef>
              <a:buNone/>
            </a:pPr>
            <a:r>
              <a:rPr lang="en-GB" sz="1400" dirty="0">
                <a:solidFill>
                  <a:schemeClr val="bg1"/>
                </a:solidFill>
              </a:rPr>
              <a:t>Actuals back to Feb 2021</a:t>
            </a:r>
          </a:p>
          <a:p>
            <a:pPr marL="0" indent="0">
              <a:spcBef>
                <a:spcPts val="0"/>
              </a:spcBef>
              <a:buNone/>
            </a:pPr>
            <a:r>
              <a:rPr lang="en-GB" sz="1400" dirty="0">
                <a:solidFill>
                  <a:schemeClr val="bg1"/>
                </a:solidFill>
              </a:rPr>
              <a:t>Predictions back to Jan 2019</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Frequency</a:t>
            </a:r>
          </a:p>
          <a:p>
            <a:pPr marL="0" indent="0">
              <a:spcBef>
                <a:spcPts val="0"/>
              </a:spcBef>
              <a:buNone/>
            </a:pPr>
            <a:r>
              <a:rPr lang="en-GB" sz="1400" dirty="0">
                <a:solidFill>
                  <a:schemeClr val="bg1"/>
                </a:solidFill>
              </a:rPr>
              <a:t>Daily</a:t>
            </a:r>
          </a:p>
          <a:p>
            <a:pPr marL="0" indent="0">
              <a:spcBef>
                <a:spcPts val="0"/>
              </a:spcBef>
              <a:buNone/>
            </a:pPr>
            <a:endParaRPr lang="en-GB" sz="1400" dirty="0">
              <a:solidFill>
                <a:schemeClr val="bg1"/>
              </a:solidFill>
            </a:endParaRP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Configurable by</a:t>
            </a:r>
          </a:p>
          <a:p>
            <a:pPr marL="0" indent="0">
              <a:spcBef>
                <a:spcPts val="0"/>
              </a:spcBef>
              <a:buNone/>
            </a:pPr>
            <a:r>
              <a:rPr lang="en-GB" sz="1400" dirty="0">
                <a:solidFill>
                  <a:schemeClr val="bg1"/>
                </a:solidFill>
              </a:rPr>
              <a:t>Carrier</a:t>
            </a:r>
          </a:p>
          <a:p>
            <a:pPr marL="0" indent="0">
              <a:spcBef>
                <a:spcPts val="0"/>
              </a:spcBef>
              <a:buNone/>
            </a:pPr>
            <a:r>
              <a:rPr lang="en-GB" sz="1400" dirty="0">
                <a:solidFill>
                  <a:schemeClr val="bg1"/>
                </a:solidFill>
              </a:rPr>
              <a:t>Route</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Key Data Points  </a:t>
            </a:r>
          </a:p>
          <a:p>
            <a:pPr marL="0" indent="0">
              <a:spcBef>
                <a:spcPts val="0"/>
              </a:spcBef>
              <a:buNone/>
            </a:pPr>
            <a:r>
              <a:rPr lang="en-GB" sz="1400" dirty="0">
                <a:solidFill>
                  <a:schemeClr val="bg1"/>
                </a:solidFill>
              </a:rPr>
              <a:t>Total Seats</a:t>
            </a:r>
          </a:p>
          <a:p>
            <a:pPr marL="0" indent="0">
              <a:spcBef>
                <a:spcPts val="0"/>
              </a:spcBef>
              <a:buNone/>
            </a:pPr>
            <a:r>
              <a:rPr lang="en-GB" sz="1400" dirty="0">
                <a:solidFill>
                  <a:schemeClr val="bg1"/>
                </a:solidFill>
              </a:rPr>
              <a:t>Seats by Cabin </a:t>
            </a:r>
          </a:p>
        </p:txBody>
      </p:sp>
      <p:sp>
        <p:nvSpPr>
          <p:cNvPr id="2" name="TextBox 1">
            <a:extLst>
              <a:ext uri="{FF2B5EF4-FFF2-40B4-BE49-F238E27FC236}">
                <a16:creationId xmlns:a16="http://schemas.microsoft.com/office/drawing/2014/main" id="{DA72115B-D6FC-487A-AF9F-5F5FF02763C8}"/>
              </a:ext>
            </a:extLst>
          </p:cNvPr>
          <p:cNvSpPr txBox="1"/>
          <p:nvPr/>
        </p:nvSpPr>
        <p:spPr>
          <a:xfrm>
            <a:off x="261256" y="6316824"/>
            <a:ext cx="5655449" cy="232832"/>
          </a:xfrm>
          <a:prstGeom prst="rect">
            <a:avLst/>
          </a:prstGeom>
        </p:spPr>
        <p:txBody>
          <a:bodyPr wrap="square" lIns="0" rtlCol="0" anchor="t">
            <a:noAutofit/>
          </a:bodyPr>
          <a:lstStyle/>
          <a:p>
            <a:pPr algn="l"/>
            <a:r>
              <a:rPr lang="en-GB" sz="1400" dirty="0">
                <a:solidFill>
                  <a:schemeClr val="bg1"/>
                </a:solidFill>
                <a:latin typeface="F37 Bolton Light" panose="00000400000000000000" pitchFamily="50" charset="0"/>
              </a:rPr>
              <a:t>*Can be added-on with Schedules or Status.</a:t>
            </a:r>
          </a:p>
        </p:txBody>
      </p:sp>
    </p:spTree>
    <p:extLst>
      <p:ext uri="{BB962C8B-B14F-4D97-AF65-F5344CB8AC3E}">
        <p14:creationId xmlns:p14="http://schemas.microsoft.com/office/powerpoint/2010/main" val="669657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B3DC466E-830B-B542-95BC-513CB76B3A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058" y="662691"/>
            <a:ext cx="582752" cy="582752"/>
          </a:xfrm>
          <a:prstGeom prst="rect">
            <a:avLst/>
          </a:prstGeom>
        </p:spPr>
      </p:pic>
      <p:sp>
        <p:nvSpPr>
          <p:cNvPr id="9" name="Title 3">
            <a:extLst>
              <a:ext uri="{FF2B5EF4-FFF2-40B4-BE49-F238E27FC236}">
                <a16:creationId xmlns:a16="http://schemas.microsoft.com/office/drawing/2014/main" id="{E66BE352-68F2-0A4C-8259-D2377118EDFB}"/>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GLOBAL CONNECTIONS DATA</a:t>
            </a:r>
          </a:p>
        </p:txBody>
      </p:sp>
      <p:sp>
        <p:nvSpPr>
          <p:cNvPr id="10" name="Content Placeholder 4">
            <a:extLst>
              <a:ext uri="{FF2B5EF4-FFF2-40B4-BE49-F238E27FC236}">
                <a16:creationId xmlns:a16="http://schemas.microsoft.com/office/drawing/2014/main" id="{C0488D41-95B4-2D43-92B9-7F8D43F74336}"/>
              </a:ext>
            </a:extLst>
          </p:cNvPr>
          <p:cNvSpPr txBox="1">
            <a:spLocks/>
          </p:cNvSpPr>
          <p:nvPr/>
        </p:nvSpPr>
        <p:spPr>
          <a:xfrm>
            <a:off x="754061" y="2126400"/>
            <a:ext cx="9559520"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5"/>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5"/>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5"/>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rPr>
              <a:t>Get direct access to a weekly produced global view, which includes schedule data with 1 year validity for all passenger flights worldwide - that's more than </a:t>
            </a:r>
            <a:r>
              <a:rPr lang="en-GB" sz="1600" dirty="0">
                <a:solidFill>
                  <a:schemeClr val="accent2"/>
                </a:solidFill>
              </a:rPr>
              <a:t>200 million single connections</a:t>
            </a:r>
            <a:r>
              <a:rPr lang="en-GB" sz="1600" dirty="0">
                <a:solidFill>
                  <a:schemeClr val="bg1"/>
                </a:solidFill>
              </a:rPr>
              <a:t> in one view</a:t>
            </a:r>
          </a:p>
        </p:txBody>
      </p:sp>
      <p:sp>
        <p:nvSpPr>
          <p:cNvPr id="11" name="Content Placeholder 4">
            <a:extLst>
              <a:ext uri="{FF2B5EF4-FFF2-40B4-BE49-F238E27FC236}">
                <a16:creationId xmlns:a16="http://schemas.microsoft.com/office/drawing/2014/main" id="{7EAABE22-BFC2-5D4F-8F42-3E9251FB566D}"/>
              </a:ext>
            </a:extLst>
          </p:cNvPr>
          <p:cNvSpPr txBox="1">
            <a:spLocks/>
          </p:cNvSpPr>
          <p:nvPr/>
        </p:nvSpPr>
        <p:spPr>
          <a:xfrm>
            <a:off x="766762" y="2995470"/>
            <a:ext cx="6080605" cy="1588242"/>
          </a:xfrm>
          <a:prstGeom prst="rect">
            <a:avLst/>
          </a:prstGeom>
        </p:spPr>
        <p:txBody>
          <a:bodyPr vert="horz" lIns="0" tIns="45720" rIns="91440" bIns="45720" numCol="2" rtlCol="0" anchor="t">
            <a:noAutofit/>
          </a:bodyPr>
          <a:lstStyle>
            <a:lvl1pPr marL="288000" indent="-288000" algn="l" defTabSz="914400" rtl="0" eaLnBrk="1" latinLnBrk="0" hangingPunct="1">
              <a:lnSpc>
                <a:spcPct val="100000"/>
              </a:lnSpc>
              <a:spcBef>
                <a:spcPts val="1000"/>
              </a:spcBef>
              <a:buFontTx/>
              <a:buBlip>
                <a:blip r:embed="rId5"/>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5"/>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5"/>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400" b="1" dirty="0">
                <a:solidFill>
                  <a:schemeClr val="accent2"/>
                </a:solidFill>
                <a:latin typeface="F37 Bolton Bold" pitchFamily="2" charset="77"/>
              </a:rPr>
              <a:t>Geographic Coverage</a:t>
            </a:r>
          </a:p>
          <a:p>
            <a:pPr marL="0" indent="0">
              <a:spcBef>
                <a:spcPts val="0"/>
              </a:spcBef>
              <a:buNone/>
            </a:pPr>
            <a:r>
              <a:rPr lang="en-GB" sz="1400" dirty="0">
                <a:solidFill>
                  <a:schemeClr val="bg1"/>
                </a:solidFill>
              </a:rPr>
              <a:t>Global</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Sources</a:t>
            </a:r>
          </a:p>
          <a:p>
            <a:pPr marL="0" indent="0">
              <a:spcBef>
                <a:spcPts val="0"/>
              </a:spcBef>
              <a:buNone/>
            </a:pPr>
            <a:r>
              <a:rPr lang="en-GB" sz="1400" dirty="0">
                <a:solidFill>
                  <a:schemeClr val="bg1"/>
                </a:solidFill>
              </a:rPr>
              <a:t>Airlines</a:t>
            </a:r>
          </a:p>
          <a:p>
            <a:pPr marL="0" indent="0">
              <a:spcBef>
                <a:spcPts val="0"/>
              </a:spcBef>
              <a:buNone/>
            </a:pPr>
            <a:r>
              <a:rPr lang="en-GB" sz="1400" dirty="0">
                <a:solidFill>
                  <a:schemeClr val="bg1"/>
                </a:solidFill>
              </a:rPr>
              <a:t>Alliances &amp; 3rd party </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Time Range</a:t>
            </a:r>
          </a:p>
          <a:p>
            <a:pPr marL="0" indent="0">
              <a:spcBef>
                <a:spcPts val="0"/>
              </a:spcBef>
              <a:buNone/>
            </a:pPr>
            <a:r>
              <a:rPr lang="en-GB" sz="1400" dirty="0">
                <a:solidFill>
                  <a:schemeClr val="bg1"/>
                </a:solidFill>
              </a:rPr>
              <a:t>1 year forward</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Frequency</a:t>
            </a:r>
          </a:p>
          <a:p>
            <a:pPr marL="0" indent="0">
              <a:spcBef>
                <a:spcPts val="0"/>
              </a:spcBef>
              <a:buNone/>
            </a:pPr>
            <a:r>
              <a:rPr lang="en-GB" sz="1400" dirty="0">
                <a:solidFill>
                  <a:schemeClr val="bg1"/>
                </a:solidFill>
              </a:rPr>
              <a:t>Weekly</a:t>
            </a:r>
          </a:p>
          <a:p>
            <a:pPr marL="0" indent="0">
              <a:spcBef>
                <a:spcPts val="0"/>
              </a:spcBef>
              <a:buNone/>
            </a:pPr>
            <a:r>
              <a:rPr lang="en-GB" sz="1400" b="1" dirty="0">
                <a:solidFill>
                  <a:schemeClr val="accent2"/>
                </a:solidFill>
                <a:latin typeface="F37 Bolton Bold" pitchFamily="2" charset="77"/>
              </a:rPr>
              <a:t>Configurable by</a:t>
            </a:r>
          </a:p>
          <a:p>
            <a:pPr marL="0" indent="0">
              <a:spcBef>
                <a:spcPts val="0"/>
              </a:spcBef>
              <a:buNone/>
            </a:pPr>
            <a:r>
              <a:rPr lang="en-GB" sz="1400" dirty="0">
                <a:solidFill>
                  <a:schemeClr val="bg1"/>
                </a:solidFill>
              </a:rPr>
              <a:t>Region</a:t>
            </a:r>
          </a:p>
          <a:p>
            <a:pPr marL="0" indent="0">
              <a:spcBef>
                <a:spcPts val="0"/>
              </a:spcBef>
              <a:buNone/>
            </a:pPr>
            <a:r>
              <a:rPr lang="en-GB" sz="1400" dirty="0">
                <a:solidFill>
                  <a:schemeClr val="bg1"/>
                </a:solidFill>
              </a:rPr>
              <a:t>Dep/</a:t>
            </a:r>
            <a:r>
              <a:rPr lang="en-GB" sz="1400" dirty="0" err="1">
                <a:solidFill>
                  <a:schemeClr val="bg1"/>
                </a:solidFill>
              </a:rPr>
              <a:t>Arr</a:t>
            </a:r>
            <a:r>
              <a:rPr lang="en-GB" sz="1400" dirty="0">
                <a:solidFill>
                  <a:schemeClr val="bg1"/>
                </a:solidFill>
              </a:rPr>
              <a:t> Date</a:t>
            </a:r>
          </a:p>
          <a:p>
            <a:pPr marL="0" indent="0">
              <a:spcBef>
                <a:spcPts val="0"/>
              </a:spcBef>
              <a:buNone/>
            </a:pPr>
            <a:r>
              <a:rPr lang="en-GB" sz="1400" dirty="0">
                <a:solidFill>
                  <a:schemeClr val="bg1"/>
                </a:solidFill>
              </a:rPr>
              <a:t>Carrier </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Key Data Points  </a:t>
            </a:r>
          </a:p>
          <a:p>
            <a:pPr marL="0" indent="0">
              <a:spcBef>
                <a:spcPts val="0"/>
              </a:spcBef>
              <a:buNone/>
            </a:pPr>
            <a:r>
              <a:rPr lang="en-GB" sz="1400" dirty="0">
                <a:solidFill>
                  <a:schemeClr val="bg1"/>
                </a:solidFill>
              </a:rPr>
              <a:t>Online, Interline and Offline Connections</a:t>
            </a:r>
          </a:p>
          <a:p>
            <a:pPr marL="0" indent="0">
              <a:spcBef>
                <a:spcPts val="0"/>
              </a:spcBef>
              <a:buNone/>
            </a:pPr>
            <a:r>
              <a:rPr lang="en-GB" sz="1400" dirty="0">
                <a:solidFill>
                  <a:schemeClr val="bg1"/>
                </a:solidFill>
              </a:rPr>
              <a:t>Single connections</a:t>
            </a:r>
          </a:p>
          <a:p>
            <a:pPr marL="0" indent="0">
              <a:spcBef>
                <a:spcPts val="0"/>
              </a:spcBef>
              <a:buNone/>
            </a:pPr>
            <a:r>
              <a:rPr lang="en-GB" sz="1400" dirty="0">
                <a:solidFill>
                  <a:schemeClr val="bg1"/>
                </a:solidFill>
              </a:rPr>
              <a:t>Inter-Airport Connections </a:t>
            </a:r>
          </a:p>
          <a:p>
            <a:pPr marL="0" indent="0">
              <a:spcBef>
                <a:spcPts val="0"/>
              </a:spcBef>
              <a:buNone/>
            </a:pPr>
            <a:r>
              <a:rPr lang="en-GB" sz="1400" dirty="0">
                <a:solidFill>
                  <a:schemeClr val="bg1"/>
                </a:solidFill>
              </a:rPr>
              <a:t>Elapsed Time </a:t>
            </a:r>
          </a:p>
        </p:txBody>
      </p:sp>
    </p:spTree>
    <p:extLst>
      <p:ext uri="{BB962C8B-B14F-4D97-AF65-F5344CB8AC3E}">
        <p14:creationId xmlns:p14="http://schemas.microsoft.com/office/powerpoint/2010/main" val="367401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24ADD1-497C-2145-ACDF-E7AE5800FC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062" y="642895"/>
            <a:ext cx="602548" cy="602548"/>
          </a:xfrm>
          <a:prstGeom prst="rect">
            <a:avLst/>
          </a:prstGeom>
        </p:spPr>
      </p:pic>
      <p:sp>
        <p:nvSpPr>
          <p:cNvPr id="12" name="Title 3">
            <a:extLst>
              <a:ext uri="{FF2B5EF4-FFF2-40B4-BE49-F238E27FC236}">
                <a16:creationId xmlns:a16="http://schemas.microsoft.com/office/drawing/2014/main" id="{F696E987-650B-AA49-B132-9F2E2319B867}"/>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EMISSIONS DATA </a:t>
            </a:r>
          </a:p>
        </p:txBody>
      </p:sp>
      <p:sp>
        <p:nvSpPr>
          <p:cNvPr id="13" name="Content Placeholder 4">
            <a:extLst>
              <a:ext uri="{FF2B5EF4-FFF2-40B4-BE49-F238E27FC236}">
                <a16:creationId xmlns:a16="http://schemas.microsoft.com/office/drawing/2014/main" id="{BE758164-DB8F-EE4D-A685-FE98EDDB21C9}"/>
              </a:ext>
            </a:extLst>
          </p:cNvPr>
          <p:cNvSpPr txBox="1">
            <a:spLocks/>
          </p:cNvSpPr>
          <p:nvPr/>
        </p:nvSpPr>
        <p:spPr>
          <a:xfrm>
            <a:off x="754061" y="2126400"/>
            <a:ext cx="6242162"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5"/>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5"/>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5"/>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rPr>
              <a:t>Predict the fuel burn and emissions of scheduled flights based on the aircraft type, engine type and typical fuel consumption.</a:t>
            </a:r>
          </a:p>
        </p:txBody>
      </p:sp>
      <p:sp>
        <p:nvSpPr>
          <p:cNvPr id="14" name="Content Placeholder 4">
            <a:extLst>
              <a:ext uri="{FF2B5EF4-FFF2-40B4-BE49-F238E27FC236}">
                <a16:creationId xmlns:a16="http://schemas.microsoft.com/office/drawing/2014/main" id="{10368A87-15AA-8140-9FB8-7F75E3F320D4}"/>
              </a:ext>
            </a:extLst>
          </p:cNvPr>
          <p:cNvSpPr txBox="1">
            <a:spLocks/>
          </p:cNvSpPr>
          <p:nvPr/>
        </p:nvSpPr>
        <p:spPr>
          <a:xfrm>
            <a:off x="766762" y="2995470"/>
            <a:ext cx="6080605" cy="1588242"/>
          </a:xfrm>
          <a:prstGeom prst="rect">
            <a:avLst/>
          </a:prstGeom>
        </p:spPr>
        <p:txBody>
          <a:bodyPr vert="horz" lIns="0" tIns="45720" rIns="91440" bIns="45720" numCol="2" rtlCol="0" anchor="t">
            <a:noAutofit/>
          </a:bodyPr>
          <a:lstStyle>
            <a:lvl1pPr marL="288000" indent="-288000" algn="l" defTabSz="914400" rtl="0" eaLnBrk="1" latinLnBrk="0" hangingPunct="1">
              <a:lnSpc>
                <a:spcPct val="100000"/>
              </a:lnSpc>
              <a:spcBef>
                <a:spcPts val="1000"/>
              </a:spcBef>
              <a:buFontTx/>
              <a:buBlip>
                <a:blip r:embed="rId5"/>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5"/>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5"/>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5"/>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400" b="1" dirty="0">
                <a:solidFill>
                  <a:schemeClr val="accent2"/>
                </a:solidFill>
                <a:latin typeface="F37 Bolton Bold" pitchFamily="2" charset="77"/>
              </a:rPr>
              <a:t>Geographic Coverage</a:t>
            </a:r>
          </a:p>
          <a:p>
            <a:pPr marL="0" indent="0">
              <a:spcBef>
                <a:spcPts val="0"/>
              </a:spcBef>
              <a:buNone/>
            </a:pPr>
            <a:r>
              <a:rPr lang="en-GB" sz="1400" dirty="0">
                <a:solidFill>
                  <a:schemeClr val="bg1"/>
                </a:solidFill>
              </a:rPr>
              <a:t>Global</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Sources</a:t>
            </a:r>
          </a:p>
          <a:p>
            <a:pPr marL="0" indent="0">
              <a:spcBef>
                <a:spcPts val="0"/>
              </a:spcBef>
              <a:buNone/>
            </a:pPr>
            <a:r>
              <a:rPr lang="en-GB" sz="1400" dirty="0">
                <a:solidFill>
                  <a:schemeClr val="bg1"/>
                </a:solidFill>
              </a:rPr>
              <a:t>OAG</a:t>
            </a:r>
          </a:p>
          <a:p>
            <a:pPr marL="0" indent="0">
              <a:spcBef>
                <a:spcPts val="0"/>
              </a:spcBef>
              <a:buNone/>
            </a:pPr>
            <a:r>
              <a:rPr lang="en-GB" sz="1400" dirty="0">
                <a:solidFill>
                  <a:schemeClr val="bg1"/>
                </a:solidFill>
              </a:rPr>
              <a:t>EASA </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Time Range</a:t>
            </a:r>
          </a:p>
          <a:p>
            <a:pPr marL="0" indent="0">
              <a:spcBef>
                <a:spcPts val="0"/>
              </a:spcBef>
              <a:buNone/>
            </a:pPr>
            <a:r>
              <a:rPr lang="en-GB" sz="1400" dirty="0">
                <a:solidFill>
                  <a:schemeClr val="bg1"/>
                </a:solidFill>
              </a:rPr>
              <a:t>2019-1 year forward </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Frequency</a:t>
            </a:r>
          </a:p>
          <a:p>
            <a:pPr marL="0" indent="0">
              <a:spcBef>
                <a:spcPts val="0"/>
              </a:spcBef>
              <a:buNone/>
            </a:pPr>
            <a:r>
              <a:rPr lang="en-GB" sz="1400" dirty="0">
                <a:solidFill>
                  <a:schemeClr val="bg1"/>
                </a:solidFill>
              </a:rPr>
              <a:t>Monthly</a:t>
            </a:r>
          </a:p>
          <a:p>
            <a:pPr marL="0" indent="0">
              <a:spcBef>
                <a:spcPts val="0"/>
              </a:spcBef>
              <a:buNone/>
            </a:pPr>
            <a:endParaRPr lang="en-GB" sz="1400" b="1" dirty="0">
              <a:solidFill>
                <a:schemeClr val="accent2"/>
              </a:solidFill>
              <a:latin typeface="F37 Bolton Bold" pitchFamily="2" charset="77"/>
            </a:endParaRPr>
          </a:p>
          <a:p>
            <a:pPr marL="0" indent="0">
              <a:spcBef>
                <a:spcPts val="0"/>
              </a:spcBef>
              <a:buNone/>
            </a:pPr>
            <a:r>
              <a:rPr lang="en-GB" sz="1400" b="1" dirty="0">
                <a:solidFill>
                  <a:schemeClr val="accent2"/>
                </a:solidFill>
                <a:latin typeface="F37 Bolton Bold" pitchFamily="2" charset="77"/>
              </a:rPr>
              <a:t>Configurable by</a:t>
            </a:r>
          </a:p>
          <a:p>
            <a:pPr marL="0" indent="0">
              <a:spcBef>
                <a:spcPts val="0"/>
              </a:spcBef>
              <a:buNone/>
            </a:pPr>
            <a:r>
              <a:rPr lang="en-GB" sz="1400" dirty="0">
                <a:solidFill>
                  <a:schemeClr val="bg1"/>
                </a:solidFill>
              </a:rPr>
              <a:t>Carrier</a:t>
            </a:r>
          </a:p>
          <a:p>
            <a:pPr marL="0" indent="0">
              <a:spcBef>
                <a:spcPts val="0"/>
              </a:spcBef>
              <a:buNone/>
            </a:pPr>
            <a:r>
              <a:rPr lang="en-GB" sz="1400" dirty="0">
                <a:solidFill>
                  <a:schemeClr val="bg1"/>
                </a:solidFill>
              </a:rPr>
              <a:t>Route</a:t>
            </a:r>
          </a:p>
          <a:p>
            <a:pPr marL="0" indent="0">
              <a:spcBef>
                <a:spcPts val="0"/>
              </a:spcBef>
              <a:buNone/>
            </a:pPr>
            <a:r>
              <a:rPr lang="en-GB" sz="1400" dirty="0">
                <a:solidFill>
                  <a:schemeClr val="bg1"/>
                </a:solidFill>
              </a:rPr>
              <a:t>Aircraft</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Key Data Points  </a:t>
            </a:r>
          </a:p>
          <a:p>
            <a:pPr marL="0" indent="0">
              <a:spcBef>
                <a:spcPts val="0"/>
              </a:spcBef>
              <a:buNone/>
            </a:pPr>
            <a:r>
              <a:rPr lang="en-GB" sz="1400" dirty="0">
                <a:solidFill>
                  <a:schemeClr val="bg1"/>
                </a:solidFill>
              </a:rPr>
              <a:t>Fuel Burn (tonnes) by flight, </a:t>
            </a:r>
            <a:br>
              <a:rPr lang="en-GB" sz="1400" dirty="0">
                <a:solidFill>
                  <a:schemeClr val="bg1"/>
                </a:solidFill>
              </a:rPr>
            </a:br>
            <a:r>
              <a:rPr lang="en-GB" sz="1400" dirty="0">
                <a:solidFill>
                  <a:schemeClr val="bg1"/>
                </a:solidFill>
              </a:rPr>
              <a:t>flight stage and seat  </a:t>
            </a:r>
          </a:p>
          <a:p>
            <a:pPr marL="0" indent="0">
              <a:spcBef>
                <a:spcPts val="0"/>
              </a:spcBef>
              <a:buNone/>
            </a:pPr>
            <a:r>
              <a:rPr lang="en-GB" sz="1400" dirty="0">
                <a:solidFill>
                  <a:schemeClr val="bg1"/>
                </a:solidFill>
              </a:rPr>
              <a:t>Carbon Emissions (tonnes) </a:t>
            </a:r>
            <a:br>
              <a:rPr lang="en-GB" sz="1400" dirty="0">
                <a:solidFill>
                  <a:schemeClr val="bg1"/>
                </a:solidFill>
              </a:rPr>
            </a:br>
            <a:r>
              <a:rPr lang="en-GB" sz="1400" dirty="0">
                <a:solidFill>
                  <a:schemeClr val="bg1"/>
                </a:solidFill>
              </a:rPr>
              <a:t>by flight, flight stage and seat </a:t>
            </a:r>
          </a:p>
          <a:p>
            <a:pPr marL="0" indent="0">
              <a:spcBef>
                <a:spcPts val="0"/>
              </a:spcBef>
              <a:buNone/>
            </a:pPr>
            <a:r>
              <a:rPr lang="en-GB" sz="1400" dirty="0">
                <a:solidFill>
                  <a:schemeClr val="bg1"/>
                </a:solidFill>
              </a:rPr>
              <a:t>Flight Stages: Taxi out, take </a:t>
            </a:r>
            <a:br>
              <a:rPr lang="en-GB" sz="1400" dirty="0">
                <a:solidFill>
                  <a:schemeClr val="bg1"/>
                </a:solidFill>
              </a:rPr>
            </a:br>
            <a:r>
              <a:rPr lang="en-GB" sz="1400" dirty="0">
                <a:solidFill>
                  <a:schemeClr val="bg1"/>
                </a:solidFill>
              </a:rPr>
              <a:t>off, climb, cruise, approach </a:t>
            </a:r>
            <a:br>
              <a:rPr lang="en-GB" sz="1400" dirty="0">
                <a:solidFill>
                  <a:schemeClr val="bg1"/>
                </a:solidFill>
              </a:rPr>
            </a:br>
            <a:r>
              <a:rPr lang="en-GB" sz="1400" dirty="0">
                <a:solidFill>
                  <a:schemeClr val="bg1"/>
                </a:solidFill>
              </a:rPr>
              <a:t>and taxi in. </a:t>
            </a:r>
          </a:p>
        </p:txBody>
      </p:sp>
    </p:spTree>
    <p:extLst>
      <p:ext uri="{BB962C8B-B14F-4D97-AF65-F5344CB8AC3E}">
        <p14:creationId xmlns:p14="http://schemas.microsoft.com/office/powerpoint/2010/main" val="2300579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ECD0-3692-0141-9429-656F160BEE11}"/>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MASTER DATA</a:t>
            </a:r>
          </a:p>
        </p:txBody>
      </p:sp>
      <p:sp>
        <p:nvSpPr>
          <p:cNvPr id="16" name="Content Placeholder 4">
            <a:extLst>
              <a:ext uri="{FF2B5EF4-FFF2-40B4-BE49-F238E27FC236}">
                <a16:creationId xmlns:a16="http://schemas.microsoft.com/office/drawing/2014/main" id="{6677E951-9B3E-7D4A-8AE3-47D256C3A43B}"/>
              </a:ext>
            </a:extLst>
          </p:cNvPr>
          <p:cNvSpPr txBox="1">
            <a:spLocks/>
          </p:cNvSpPr>
          <p:nvPr/>
        </p:nvSpPr>
        <p:spPr>
          <a:xfrm>
            <a:off x="766762" y="1989207"/>
            <a:ext cx="9122305"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sz="1400" b="0" i="0" dirty="0">
                <a:solidFill>
                  <a:schemeClr val="bg1"/>
                </a:solidFill>
                <a:effectLst/>
                <a:latin typeface="F37 Bolton Light" panose="00000400000000000000" pitchFamily="50" charset="0"/>
              </a:rPr>
              <a:t>Industry codes provide universal abbreviations to facilitate travel and enable a common language to be interpreted and understood across systems all over the world. They are typically 1, 2, 3, or 4-character combinations that uniquely identify locations, equipment, carriers, and times to standardize international flight operations.</a:t>
            </a:r>
            <a:endPar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endParaRPr>
          </a:p>
        </p:txBody>
      </p:sp>
      <p:sp>
        <p:nvSpPr>
          <p:cNvPr id="11" name="Content Placeholder 4">
            <a:extLst>
              <a:ext uri="{FF2B5EF4-FFF2-40B4-BE49-F238E27FC236}">
                <a16:creationId xmlns:a16="http://schemas.microsoft.com/office/drawing/2014/main" id="{BF92A7F9-A169-9746-AE5A-6EC1E2D31396}"/>
              </a:ext>
            </a:extLst>
          </p:cNvPr>
          <p:cNvSpPr txBox="1">
            <a:spLocks/>
          </p:cNvSpPr>
          <p:nvPr/>
        </p:nvSpPr>
        <p:spPr>
          <a:xfrm>
            <a:off x="766762" y="2995470"/>
            <a:ext cx="6080605" cy="1588242"/>
          </a:xfrm>
          <a:prstGeom prst="rect">
            <a:avLst/>
          </a:prstGeom>
        </p:spPr>
        <p:txBody>
          <a:bodyPr vert="horz" lIns="0" tIns="45720" rIns="91440" bIns="45720" numCol="2"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Arial" panose="020B0604020202020204" pitchFamily="34" charset="0"/>
              </a:rPr>
              <a:t>Geographic Coverage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rPr>
              <a:t>Global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Arial" panose="020B0604020202020204" pitchFamily="34" charset="0"/>
              </a:rPr>
              <a:t>Data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rPr>
              <a:t>IATA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rPr>
              <a:t>ICAO</a:t>
            </a: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Arial" panose="020B0604020202020204" pitchFamily="34" charset="0"/>
              </a:rPr>
              <a:t>Data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rPr>
              <a:t>Daily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D700"/>
                </a:solidFill>
                <a:effectLst/>
                <a:uLnTx/>
                <a:uFillTx/>
                <a:latin typeface="F37 Bolton Bold" pitchFamily="2" charset="77"/>
                <a:ea typeface="+mn-ea"/>
                <a:cs typeface="Arial" panose="020B0604020202020204" pitchFamily="34" charset="0"/>
              </a:rPr>
              <a:t>Key Data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rPr>
              <a:t>Airline Codes: 1,400 IATA Carrier Codes, shows </a:t>
            </a:r>
            <a:r>
              <a:rPr kumimoji="0" lang="en-GB" sz="1400" b="0" i="0" u="none" strike="noStrike" kern="1200" cap="none" spc="0" normalizeH="0" baseline="0" noProof="0" dirty="0" err="1">
                <a:ln>
                  <a:noFill/>
                </a:ln>
                <a:solidFill>
                  <a:srgbClr val="FFFFFF"/>
                </a:solidFill>
                <a:effectLst/>
                <a:uLnTx/>
                <a:uFillTx/>
                <a:latin typeface="F37 Bolton Light" pitchFamily="2" charset="77"/>
                <a:ea typeface="+mn-ea"/>
                <a:cs typeface="Arial" panose="020B0604020202020204" pitchFamily="34" charset="0"/>
              </a:rPr>
              <a:t>Allianc</a:t>
            </a:r>
            <a:r>
              <a:rPr lang="en-GB" sz="1400" dirty="0">
                <a:solidFill>
                  <a:srgbClr val="FFFFFF"/>
                </a:solidFill>
              </a:rPr>
              <a:t>e Membership and Carrier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rPr>
              <a:t>Location Codes: 5,000 IATA location codes, assigned to cities, countries, time zones and DST.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rPr>
              <a:t>Equipment Codes: 500 IATA Aircraft Types, showing engine type and aircraft manufacturer.</a:t>
            </a: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p:txBody>
      </p:sp>
      <p:pic>
        <p:nvPicPr>
          <p:cNvPr id="2" name="Picture 2">
            <a:extLst>
              <a:ext uri="{FF2B5EF4-FFF2-40B4-BE49-F238E27FC236}">
                <a16:creationId xmlns:a16="http://schemas.microsoft.com/office/drawing/2014/main" id="{C466C810-91A6-7D07-51C1-7CED1E493A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9340" y="742775"/>
            <a:ext cx="550135" cy="55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455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ECD0-3692-0141-9429-656F160BEE11}"/>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PASSENGER BOOKING DATA</a:t>
            </a:r>
          </a:p>
        </p:txBody>
      </p:sp>
      <p:sp>
        <p:nvSpPr>
          <p:cNvPr id="16" name="Content Placeholder 4">
            <a:extLst>
              <a:ext uri="{FF2B5EF4-FFF2-40B4-BE49-F238E27FC236}">
                <a16:creationId xmlns:a16="http://schemas.microsoft.com/office/drawing/2014/main" id="{6677E951-9B3E-7D4A-8AE3-47D256C3A43B}"/>
              </a:ext>
            </a:extLst>
          </p:cNvPr>
          <p:cNvSpPr txBox="1">
            <a:spLocks/>
          </p:cNvSpPr>
          <p:nvPr/>
        </p:nvSpPr>
        <p:spPr>
          <a:xfrm>
            <a:off x="766763" y="1980618"/>
            <a:ext cx="7417682"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tabLst>
                <a:tab pos="654050" algn="l"/>
              </a:tabLst>
            </a:pPr>
            <a:r>
              <a:rPr lang="en-GB" sz="1400" dirty="0">
                <a:solidFill>
                  <a:schemeClr val="bg1"/>
                </a:solidFill>
                <a:latin typeface="F37 Bolton Light" panose="00000400000000000000" pitchFamily="50" charset="0"/>
                <a:ea typeface="Calibri" panose="020F0502020204030204" pitchFamily="34" charset="0"/>
                <a:cs typeface="Times New Roman" panose="02020603050405020304" pitchFamily="18" charset="0"/>
              </a:rPr>
              <a:t>A</a:t>
            </a:r>
            <a:r>
              <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rPr>
              <a:t>ccess Passenger Booking Data at speed and scale in the cloud with Flight Info Direct. See number of passengers by cabin class and load factors for direct and connecting flights back to 2019. Analyze point of sale and where passengers originate, connect and end. </a:t>
            </a:r>
          </a:p>
        </p:txBody>
      </p:sp>
      <p:sp>
        <p:nvSpPr>
          <p:cNvPr id="11" name="Content Placeholder 4">
            <a:extLst>
              <a:ext uri="{FF2B5EF4-FFF2-40B4-BE49-F238E27FC236}">
                <a16:creationId xmlns:a16="http://schemas.microsoft.com/office/drawing/2014/main" id="{BF92A7F9-A169-9746-AE5A-6EC1E2D31396}"/>
              </a:ext>
            </a:extLst>
          </p:cNvPr>
          <p:cNvSpPr txBox="1">
            <a:spLocks/>
          </p:cNvSpPr>
          <p:nvPr/>
        </p:nvSpPr>
        <p:spPr>
          <a:xfrm>
            <a:off x="766762" y="2995470"/>
            <a:ext cx="7041497" cy="1588242"/>
          </a:xfrm>
          <a:prstGeom prst="rect">
            <a:avLst/>
          </a:prstGeom>
        </p:spPr>
        <p:txBody>
          <a:bodyPr vert="horz" lIns="0" tIns="45720" rIns="91440" bIns="45720" numCol="2"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400" b="1" dirty="0">
                <a:solidFill>
                  <a:schemeClr val="accent2"/>
                </a:solidFill>
                <a:latin typeface="F37 Bolton Bold" pitchFamily="2" charset="77"/>
              </a:rPr>
              <a:t>Geographic Coverage</a:t>
            </a:r>
          </a:p>
          <a:p>
            <a:pPr marL="0" indent="0">
              <a:spcBef>
                <a:spcPts val="0"/>
              </a:spcBef>
              <a:buNone/>
            </a:pPr>
            <a:r>
              <a:rPr lang="en-GB" sz="1400" dirty="0">
                <a:solidFill>
                  <a:schemeClr val="bg1"/>
                </a:solidFill>
              </a:rPr>
              <a:t>Global</a:t>
            </a:r>
          </a:p>
          <a:p>
            <a:pPr marL="0" indent="0">
              <a:spcBef>
                <a:spcPts val="0"/>
              </a:spcBef>
              <a:buNone/>
            </a:pPr>
            <a:r>
              <a:rPr lang="en-GB" sz="1400" dirty="0">
                <a:solidFill>
                  <a:schemeClr val="bg1"/>
                </a:solidFill>
              </a:rPr>
              <a:t>830+ carriers </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Sources</a:t>
            </a:r>
          </a:p>
          <a:p>
            <a:pPr marL="0" indent="0">
              <a:spcBef>
                <a:spcPts val="0"/>
              </a:spcBef>
              <a:buNone/>
            </a:pPr>
            <a:r>
              <a:rPr lang="en-GB" sz="1400" dirty="0">
                <a:solidFill>
                  <a:schemeClr val="bg1"/>
                </a:solidFill>
              </a:rPr>
              <a:t>GDSs</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Time Range</a:t>
            </a:r>
          </a:p>
          <a:p>
            <a:pPr marL="0" indent="0">
              <a:spcBef>
                <a:spcPts val="0"/>
              </a:spcBef>
              <a:buNone/>
            </a:pPr>
            <a:r>
              <a:rPr lang="en-GB" sz="1400" dirty="0">
                <a:solidFill>
                  <a:schemeClr val="bg1"/>
                </a:solidFill>
              </a:rPr>
              <a:t>Forward Looking: 1 year forward</a:t>
            </a:r>
          </a:p>
          <a:p>
            <a:pPr marL="0" indent="0">
              <a:spcBef>
                <a:spcPts val="0"/>
              </a:spcBef>
              <a:buNone/>
            </a:pPr>
            <a:r>
              <a:rPr lang="en-GB" sz="1400" dirty="0">
                <a:solidFill>
                  <a:schemeClr val="bg1"/>
                </a:solidFill>
              </a:rPr>
              <a:t>Historical Adjusted: 2019-3 months after travel month</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Frequency</a:t>
            </a:r>
          </a:p>
          <a:p>
            <a:pPr marL="0" indent="0">
              <a:spcBef>
                <a:spcPts val="0"/>
              </a:spcBef>
              <a:buNone/>
            </a:pPr>
            <a:r>
              <a:rPr lang="en-GB" sz="1400" dirty="0">
                <a:solidFill>
                  <a:schemeClr val="bg1"/>
                </a:solidFill>
              </a:rPr>
              <a:t>Monthly</a:t>
            </a:r>
          </a:p>
          <a:p>
            <a:pPr marL="0" indent="0">
              <a:spcBef>
                <a:spcPts val="0"/>
              </a:spcBef>
              <a:buNone/>
            </a:pPr>
            <a:r>
              <a:rPr lang="en-GB" sz="1400" b="1" dirty="0">
                <a:solidFill>
                  <a:schemeClr val="accent2"/>
                </a:solidFill>
                <a:latin typeface="F37 Bolton Bold" pitchFamily="2" charset="77"/>
              </a:rPr>
              <a:t>Configurable by</a:t>
            </a:r>
          </a:p>
          <a:p>
            <a:pPr marL="0" indent="0">
              <a:spcBef>
                <a:spcPts val="0"/>
              </a:spcBef>
              <a:buNone/>
            </a:pPr>
            <a:r>
              <a:rPr lang="en-GB" sz="1400" dirty="0">
                <a:solidFill>
                  <a:schemeClr val="bg1"/>
                </a:solidFill>
              </a:rPr>
              <a:t>Region</a:t>
            </a:r>
          </a:p>
          <a:p>
            <a:pPr marL="0" indent="0">
              <a:spcBef>
                <a:spcPts val="0"/>
              </a:spcBef>
              <a:buNone/>
            </a:pPr>
            <a:r>
              <a:rPr lang="en-GB" sz="1400" dirty="0">
                <a:solidFill>
                  <a:schemeClr val="bg1"/>
                </a:solidFill>
              </a:rPr>
              <a:t>Route</a:t>
            </a:r>
          </a:p>
          <a:p>
            <a:pPr marL="0" indent="0">
              <a:spcBef>
                <a:spcPts val="0"/>
              </a:spcBef>
              <a:buNone/>
            </a:pPr>
            <a:r>
              <a:rPr lang="en-GB" sz="1400" dirty="0">
                <a:solidFill>
                  <a:schemeClr val="bg1"/>
                </a:solidFill>
              </a:rPr>
              <a:t>Carrier </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Key Data Points  </a:t>
            </a:r>
          </a:p>
          <a:p>
            <a:pPr marL="0" indent="0">
              <a:spcBef>
                <a:spcPts val="0"/>
              </a:spcBef>
              <a:buNone/>
            </a:pPr>
            <a:r>
              <a:rPr kumimoji="0" lang="en-GB" sz="14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Point of Sale</a:t>
            </a:r>
            <a:endParaRPr lang="en-GB" sz="1400" dirty="0">
              <a:solidFill>
                <a:schemeClr val="bg1"/>
              </a:solidFill>
            </a:endParaRPr>
          </a:p>
          <a:p>
            <a:pPr marL="0" indent="0">
              <a:spcBef>
                <a:spcPts val="0"/>
              </a:spcBef>
              <a:buNone/>
            </a:pPr>
            <a:r>
              <a:rPr kumimoji="0" lang="en-GB" sz="14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Booking Class A-Z</a:t>
            </a:r>
          </a:p>
          <a:p>
            <a:pPr marL="0" indent="0">
              <a:spcBef>
                <a:spcPts val="0"/>
              </a:spcBef>
              <a:buNone/>
            </a:pPr>
            <a:r>
              <a:rPr lang="en-GB" sz="1400" dirty="0">
                <a:solidFill>
                  <a:schemeClr val="bg1"/>
                </a:solidFill>
              </a:rPr>
              <a:t>Passengers Total</a:t>
            </a:r>
          </a:p>
          <a:p>
            <a:pPr marL="0" indent="0">
              <a:spcBef>
                <a:spcPts val="0"/>
              </a:spcBef>
              <a:buNone/>
            </a:pPr>
            <a:r>
              <a:rPr kumimoji="0" lang="en-GB" sz="14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Connecting A</a:t>
            </a:r>
            <a:r>
              <a:rPr lang="en-GB" sz="1400" dirty="0" err="1">
                <a:solidFill>
                  <a:schemeClr val="bg1"/>
                </a:solidFill>
              </a:rPr>
              <a:t>irports</a:t>
            </a:r>
            <a:endParaRPr lang="en-GB" sz="1400" dirty="0">
              <a:solidFill>
                <a:schemeClr val="bg1"/>
              </a:solidFill>
            </a:endParaRPr>
          </a:p>
          <a:p>
            <a:pPr marL="0" indent="0">
              <a:spcBef>
                <a:spcPts val="0"/>
              </a:spcBef>
              <a:buNone/>
            </a:pPr>
            <a:r>
              <a:rPr kumimoji="0" lang="en-GB" sz="14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Distance Miles</a:t>
            </a:r>
          </a:p>
          <a:p>
            <a:pPr marL="0" indent="0">
              <a:spcBef>
                <a:spcPts val="0"/>
              </a:spcBef>
              <a:buNone/>
            </a:pPr>
            <a:r>
              <a:rPr lang="en-GB" sz="1400" dirty="0">
                <a:solidFill>
                  <a:schemeClr val="bg1"/>
                </a:solidFill>
              </a:rPr>
              <a:t>Marketing &amp; Operating Carrier</a:t>
            </a:r>
          </a:p>
          <a:p>
            <a:pPr marL="0" indent="0">
              <a:spcBef>
                <a:spcPts val="0"/>
              </a:spcBef>
              <a:buNone/>
            </a:pPr>
            <a:r>
              <a:rPr kumimoji="0" lang="en-GB" sz="14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Load Factor</a:t>
            </a: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p:txBody>
      </p:sp>
      <p:pic>
        <p:nvPicPr>
          <p:cNvPr id="3" name="Picture 2" descr="A yellow line art of a suitcase&#10;&#10;Description automatically generated">
            <a:extLst>
              <a:ext uri="{FF2B5EF4-FFF2-40B4-BE49-F238E27FC236}">
                <a16:creationId xmlns:a16="http://schemas.microsoft.com/office/drawing/2014/main" id="{62A3B375-581F-400F-EE44-04218E2443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687" y="759001"/>
            <a:ext cx="656431" cy="602548"/>
          </a:xfrm>
          <a:prstGeom prst="rect">
            <a:avLst/>
          </a:prstGeom>
        </p:spPr>
      </p:pic>
    </p:spTree>
    <p:extLst>
      <p:ext uri="{BB962C8B-B14F-4D97-AF65-F5344CB8AC3E}">
        <p14:creationId xmlns:p14="http://schemas.microsoft.com/office/powerpoint/2010/main" val="372198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ECD0-3692-0141-9429-656F160BEE11}"/>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FLEET DATA</a:t>
            </a:r>
          </a:p>
        </p:txBody>
      </p:sp>
      <p:sp>
        <p:nvSpPr>
          <p:cNvPr id="16" name="Content Placeholder 4">
            <a:extLst>
              <a:ext uri="{FF2B5EF4-FFF2-40B4-BE49-F238E27FC236}">
                <a16:creationId xmlns:a16="http://schemas.microsoft.com/office/drawing/2014/main" id="{6677E951-9B3E-7D4A-8AE3-47D256C3A43B}"/>
              </a:ext>
            </a:extLst>
          </p:cNvPr>
          <p:cNvSpPr txBox="1">
            <a:spLocks/>
          </p:cNvSpPr>
          <p:nvPr/>
        </p:nvSpPr>
        <p:spPr>
          <a:xfrm>
            <a:off x="766762" y="2070930"/>
            <a:ext cx="10851497"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tabLst>
                <a:tab pos="654050" algn="l"/>
              </a:tabLst>
            </a:pPr>
            <a:r>
              <a:rPr lang="en-GB" sz="1400" dirty="0">
                <a:solidFill>
                  <a:schemeClr val="bg1"/>
                </a:solidFill>
                <a:latin typeface="F37 Bolton Light" panose="00000400000000000000" pitchFamily="50" charset="0"/>
                <a:ea typeface="Calibri" panose="020F0502020204030204" pitchFamily="34" charset="0"/>
                <a:cs typeface="Times New Roman" panose="02020603050405020304" pitchFamily="18" charset="0"/>
              </a:rPr>
              <a:t>Aircraft fleet data provides valuable insights into aircraft performance, maintenance needs, fuel efficiency and airline commercial performance.  With over 78,000 different aircraft and more than 13,000 operators currently tracked globally, find out how an aircraft changed operators during its lifetime, or </a:t>
            </a:r>
            <a:r>
              <a:rPr lang="en-GB" sz="1400" dirty="0" err="1">
                <a:solidFill>
                  <a:schemeClr val="bg1"/>
                </a:solidFill>
                <a:latin typeface="F37 Bolton Light" panose="00000400000000000000" pitchFamily="50" charset="0"/>
                <a:ea typeface="Calibri" panose="020F0502020204030204" pitchFamily="34" charset="0"/>
                <a:cs typeface="Times New Roman" panose="02020603050405020304" pitchFamily="18" charset="0"/>
              </a:rPr>
              <a:t>analyze</a:t>
            </a:r>
            <a:r>
              <a:rPr lang="en-GB" sz="1400" dirty="0">
                <a:solidFill>
                  <a:schemeClr val="bg1"/>
                </a:solidFill>
                <a:latin typeface="F37 Bolton Light" panose="00000400000000000000" pitchFamily="50" charset="0"/>
                <a:ea typeface="Calibri" panose="020F0502020204030204" pitchFamily="34" charset="0"/>
                <a:cs typeface="Times New Roman" panose="02020603050405020304" pitchFamily="18" charset="0"/>
              </a:rPr>
              <a:t> a specific operator’s fleet growth over time.</a:t>
            </a:r>
            <a:endPar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endParaRPr>
          </a:p>
        </p:txBody>
      </p:sp>
      <p:pic>
        <p:nvPicPr>
          <p:cNvPr id="5" name="Graphic 4">
            <a:extLst>
              <a:ext uri="{FF2B5EF4-FFF2-40B4-BE49-F238E27FC236}">
                <a16:creationId xmlns:a16="http://schemas.microsoft.com/office/drawing/2014/main" id="{77D36D43-3B15-0259-0A48-1D64DC721DB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66762" y="906055"/>
            <a:ext cx="653111" cy="389963"/>
          </a:xfrm>
          <a:prstGeom prst="rect">
            <a:avLst/>
          </a:prstGeom>
        </p:spPr>
      </p:pic>
      <p:sp>
        <p:nvSpPr>
          <p:cNvPr id="6" name="Content Placeholder 2">
            <a:extLst>
              <a:ext uri="{FF2B5EF4-FFF2-40B4-BE49-F238E27FC236}">
                <a16:creationId xmlns:a16="http://schemas.microsoft.com/office/drawing/2014/main" id="{64AF8151-D983-B253-EFA7-350CF76813BC}"/>
              </a:ext>
            </a:extLst>
          </p:cNvPr>
          <p:cNvSpPr>
            <a:spLocks noGrp="1"/>
          </p:cNvSpPr>
          <p:nvPr>
            <p:ph idx="1"/>
          </p:nvPr>
        </p:nvSpPr>
        <p:spPr>
          <a:xfrm>
            <a:off x="766762" y="2859595"/>
            <a:ext cx="9280349" cy="3406069"/>
          </a:xfrm>
        </p:spPr>
        <p:txBody>
          <a:bodyPr numCol="2" spcCol="720000"/>
          <a:lstStyle/>
          <a:p>
            <a:pPr marL="0" indent="0">
              <a:lnSpc>
                <a:spcPct val="107000"/>
              </a:lnSpc>
              <a:spcAft>
                <a:spcPts val="800"/>
              </a:spcAft>
              <a:buNone/>
            </a:pPr>
            <a:r>
              <a:rPr lang="en-GB" sz="1400" b="1" dirty="0">
                <a:solidFill>
                  <a:schemeClr val="accent2"/>
                </a:solidFill>
                <a:effectLst/>
                <a:latin typeface="F37 Bolton Bold" pitchFamily="2" charset="77"/>
                <a:ea typeface="Aptos" panose="020B0004020202020204" pitchFamily="34" charset="0"/>
                <a:cs typeface="Times New Roman" panose="02020603050405020304" pitchFamily="18" charset="0"/>
              </a:rPr>
              <a:t>Data Fields </a:t>
            </a:r>
          </a:p>
          <a:p>
            <a:pPr>
              <a:lnSpc>
                <a:spcPct val="107000"/>
              </a:lnSpc>
              <a:spcBef>
                <a:spcPts val="0"/>
              </a:spcBef>
            </a:pPr>
            <a:r>
              <a:rPr lang="en-GB" sz="1400" b="1" dirty="0">
                <a:solidFill>
                  <a:schemeClr val="bg1"/>
                </a:solidFill>
                <a:effectLst/>
                <a:latin typeface="F37 Bolton Bold" pitchFamily="2" charset="77"/>
                <a:ea typeface="Aptos" panose="020B0004020202020204" pitchFamily="34" charset="0"/>
                <a:cs typeface="Times New Roman" panose="02020603050405020304" pitchFamily="18" charset="0"/>
              </a:rPr>
              <a:t>Aircraft Owner</a:t>
            </a:r>
            <a:r>
              <a:rPr lang="en-GB" sz="1400" dirty="0">
                <a:solidFill>
                  <a:schemeClr val="bg1"/>
                </a:solidFill>
                <a:effectLst/>
                <a:latin typeface="F37 Bolton" pitchFamily="2" charset="77"/>
                <a:ea typeface="Aptos" panose="020B0004020202020204" pitchFamily="34" charset="0"/>
                <a:cs typeface="Times New Roman" panose="02020603050405020304" pitchFamily="18" charset="0"/>
              </a:rPr>
              <a:t> </a:t>
            </a:r>
            <a:r>
              <a:rPr lang="en-GB" sz="1400" b="1" dirty="0">
                <a:solidFill>
                  <a:schemeClr val="bg1"/>
                </a:solidFill>
                <a:latin typeface="F37 Bolton Bold" pitchFamily="2" charset="77"/>
                <a:cs typeface="Times New Roman" panose="02020603050405020304" pitchFamily="18" charset="0"/>
              </a:rPr>
              <a:t>&amp; Operator </a:t>
            </a:r>
            <a:r>
              <a:rPr lang="en-GB" sz="1400" dirty="0">
                <a:solidFill>
                  <a:schemeClr val="bg1"/>
                </a:solidFill>
                <a:effectLst/>
                <a:ea typeface="Aptos" panose="020B0004020202020204" pitchFamily="34" charset="0"/>
                <a:cs typeface="Times New Roman" panose="02020603050405020304" pitchFamily="18" charset="0"/>
              </a:rPr>
              <a:t>(owners, </a:t>
            </a:r>
            <a:br>
              <a:rPr lang="en-GB" sz="1400" dirty="0">
                <a:solidFill>
                  <a:schemeClr val="bg1"/>
                </a:solidFill>
                <a:effectLst/>
                <a:ea typeface="Aptos" panose="020B0004020202020204" pitchFamily="34" charset="0"/>
                <a:cs typeface="Times New Roman" panose="02020603050405020304" pitchFamily="18" charset="0"/>
              </a:rPr>
            </a:br>
            <a:r>
              <a:rPr lang="en-GB" sz="1400" dirty="0">
                <a:solidFill>
                  <a:schemeClr val="bg1"/>
                </a:solidFill>
                <a:effectLst/>
                <a:ea typeface="Aptos" panose="020B0004020202020204" pitchFamily="34" charset="0"/>
                <a:cs typeface="Times New Roman" panose="02020603050405020304" pitchFamily="18" charset="0"/>
              </a:rPr>
              <a:t>managers, IOSA certification, </a:t>
            </a:r>
            <a:br>
              <a:rPr lang="en-GB" sz="1400" dirty="0">
                <a:solidFill>
                  <a:schemeClr val="bg1"/>
                </a:solidFill>
                <a:effectLst/>
                <a:ea typeface="Aptos" panose="020B0004020202020204" pitchFamily="34" charset="0"/>
                <a:cs typeface="Times New Roman" panose="02020603050405020304" pitchFamily="18" charset="0"/>
              </a:rPr>
            </a:br>
            <a:r>
              <a:rPr lang="en-GB" sz="1400" dirty="0">
                <a:solidFill>
                  <a:schemeClr val="bg1"/>
                </a:solidFill>
                <a:effectLst/>
                <a:ea typeface="Aptos" panose="020B0004020202020204" pitchFamily="34" charset="0"/>
                <a:cs typeface="Times New Roman" panose="02020603050405020304" pitchFamily="18" charset="0"/>
              </a:rPr>
              <a:t>trusts and SVPs)</a:t>
            </a:r>
          </a:p>
          <a:p>
            <a:pPr>
              <a:lnSpc>
                <a:spcPct val="107000"/>
              </a:lnSpc>
              <a:spcBef>
                <a:spcPts val="0"/>
              </a:spcBef>
            </a:pPr>
            <a:r>
              <a:rPr lang="en-GB" sz="1400" b="1" dirty="0">
                <a:solidFill>
                  <a:schemeClr val="bg1"/>
                </a:solidFill>
                <a:latin typeface="F37 Bolton Bold" pitchFamily="2" charset="77"/>
                <a:cs typeface="Times New Roman" panose="02020603050405020304" pitchFamily="18" charset="0"/>
              </a:rPr>
              <a:t>Aircraft Type </a:t>
            </a:r>
            <a:r>
              <a:rPr lang="en-GB" sz="1400" dirty="0">
                <a:solidFill>
                  <a:schemeClr val="bg1"/>
                </a:solidFill>
                <a:effectLst/>
                <a:ea typeface="Aptos" panose="020B0004020202020204" pitchFamily="34" charset="0"/>
                <a:cs typeface="Times New Roman" panose="02020603050405020304" pitchFamily="18" charset="0"/>
              </a:rPr>
              <a:t>(registration number, aircraft </a:t>
            </a:r>
            <a:br>
              <a:rPr lang="en-GB" sz="1400" dirty="0">
                <a:solidFill>
                  <a:schemeClr val="bg1"/>
                </a:solidFill>
                <a:effectLst/>
                <a:ea typeface="Aptos" panose="020B0004020202020204" pitchFamily="34" charset="0"/>
                <a:cs typeface="Times New Roman" panose="02020603050405020304" pitchFamily="18" charset="0"/>
              </a:rPr>
            </a:br>
            <a:r>
              <a:rPr lang="en-GB" sz="1400" dirty="0">
                <a:solidFill>
                  <a:schemeClr val="bg1"/>
                </a:solidFill>
                <a:effectLst/>
                <a:ea typeface="Aptos" panose="020B0004020202020204" pitchFamily="34" charset="0"/>
                <a:cs typeface="Times New Roman" panose="02020603050405020304" pitchFamily="18" charset="0"/>
              </a:rPr>
              <a:t>type and variant) </a:t>
            </a:r>
          </a:p>
          <a:p>
            <a:pPr>
              <a:lnSpc>
                <a:spcPct val="107000"/>
              </a:lnSpc>
              <a:spcBef>
                <a:spcPts val="0"/>
              </a:spcBef>
            </a:pPr>
            <a:r>
              <a:rPr lang="en-GB" sz="1400" b="1" dirty="0">
                <a:solidFill>
                  <a:schemeClr val="bg1"/>
                </a:solidFill>
                <a:latin typeface="F37 Bolton Bold" pitchFamily="2" charset="77"/>
                <a:cs typeface="Times New Roman" panose="02020603050405020304" pitchFamily="18" charset="0"/>
              </a:rPr>
              <a:t>Aircraft Engine </a:t>
            </a:r>
            <a:r>
              <a:rPr lang="en-GB" sz="1400" dirty="0">
                <a:solidFill>
                  <a:schemeClr val="bg1"/>
                </a:solidFill>
                <a:effectLst/>
                <a:ea typeface="Aptos" panose="020B0004020202020204" pitchFamily="34" charset="0"/>
                <a:cs typeface="Times New Roman" panose="02020603050405020304" pitchFamily="18" charset="0"/>
              </a:rPr>
              <a:t>(engine manufacturer, </a:t>
            </a:r>
            <a:br>
              <a:rPr lang="en-GB" sz="1400" dirty="0">
                <a:solidFill>
                  <a:schemeClr val="bg1"/>
                </a:solidFill>
                <a:effectLst/>
                <a:ea typeface="Aptos" panose="020B0004020202020204" pitchFamily="34" charset="0"/>
                <a:cs typeface="Times New Roman" panose="02020603050405020304" pitchFamily="18" charset="0"/>
              </a:rPr>
            </a:br>
            <a:r>
              <a:rPr lang="en-GB" sz="1400" dirty="0">
                <a:solidFill>
                  <a:schemeClr val="bg1"/>
                </a:solidFill>
                <a:effectLst/>
                <a:ea typeface="Aptos" panose="020B0004020202020204" pitchFamily="34" charset="0"/>
                <a:cs typeface="Times New Roman" panose="02020603050405020304" pitchFamily="18" charset="0"/>
              </a:rPr>
              <a:t>engine type and subtype) </a:t>
            </a:r>
          </a:p>
          <a:p>
            <a:pPr>
              <a:lnSpc>
                <a:spcPct val="107000"/>
              </a:lnSpc>
              <a:spcBef>
                <a:spcPts val="0"/>
              </a:spcBef>
            </a:pPr>
            <a:r>
              <a:rPr lang="en-GB" sz="1400" b="1" dirty="0">
                <a:solidFill>
                  <a:schemeClr val="bg1"/>
                </a:solidFill>
                <a:latin typeface="F37 Bolton Bold" pitchFamily="2" charset="77"/>
                <a:cs typeface="Times New Roman" panose="02020603050405020304" pitchFamily="18" charset="0"/>
              </a:rPr>
              <a:t>Status </a:t>
            </a:r>
            <a:r>
              <a:rPr lang="en-GB" sz="1400" dirty="0">
                <a:solidFill>
                  <a:schemeClr val="bg1"/>
                </a:solidFill>
                <a:effectLst/>
                <a:ea typeface="Aptos" panose="020B0004020202020204" pitchFamily="34" charset="0"/>
                <a:cs typeface="Times New Roman" panose="02020603050405020304" pitchFamily="18" charset="0"/>
              </a:rPr>
              <a:t>(active, stored, written off, not yet delivered, first flight etc) </a:t>
            </a:r>
          </a:p>
          <a:p>
            <a:pPr>
              <a:lnSpc>
                <a:spcPct val="107000"/>
              </a:lnSpc>
              <a:spcBef>
                <a:spcPts val="0"/>
              </a:spcBef>
            </a:pPr>
            <a:r>
              <a:rPr lang="en-GB" sz="1400" b="1" dirty="0">
                <a:solidFill>
                  <a:schemeClr val="bg1"/>
                </a:solidFill>
                <a:latin typeface="F37 Bolton Bold" pitchFamily="2" charset="77"/>
                <a:cs typeface="Times New Roman" panose="02020603050405020304" pitchFamily="18" charset="0"/>
              </a:rPr>
              <a:t>Utilisation</a:t>
            </a:r>
            <a:r>
              <a:rPr lang="en-GB" sz="1400" dirty="0">
                <a:solidFill>
                  <a:schemeClr val="bg1"/>
                </a:solidFill>
                <a:effectLst/>
                <a:ea typeface="Aptos" panose="020B0004020202020204" pitchFamily="34" charset="0"/>
                <a:cs typeface="Times New Roman" panose="02020603050405020304" pitchFamily="18" charset="0"/>
              </a:rPr>
              <a:t> (flight hours/cycles, forecasted </a:t>
            </a:r>
            <a:br>
              <a:rPr lang="en-GB" sz="1400" dirty="0">
                <a:solidFill>
                  <a:schemeClr val="bg1"/>
                </a:solidFill>
                <a:effectLst/>
                <a:ea typeface="Aptos" panose="020B0004020202020204" pitchFamily="34" charset="0"/>
                <a:cs typeface="Times New Roman" panose="02020603050405020304" pitchFamily="18" charset="0"/>
              </a:rPr>
            </a:br>
            <a:r>
              <a:rPr lang="en-GB" sz="1400" dirty="0">
                <a:solidFill>
                  <a:schemeClr val="bg1"/>
                </a:solidFill>
                <a:effectLst/>
                <a:ea typeface="Aptos" panose="020B0004020202020204" pitchFamily="34" charset="0"/>
                <a:cs typeface="Times New Roman" panose="02020603050405020304" pitchFamily="18" charset="0"/>
              </a:rPr>
              <a:t>cycles, annual utilisation etc) </a:t>
            </a:r>
          </a:p>
          <a:p>
            <a:pPr>
              <a:lnSpc>
                <a:spcPct val="107000"/>
              </a:lnSpc>
              <a:spcBef>
                <a:spcPts val="0"/>
              </a:spcBef>
            </a:pPr>
            <a:r>
              <a:rPr lang="en-GB" sz="1400" b="1" dirty="0">
                <a:solidFill>
                  <a:schemeClr val="bg1"/>
                </a:solidFill>
                <a:latin typeface="F37 Bolton Bold" pitchFamily="2" charset="77"/>
                <a:cs typeface="Times New Roman" panose="02020603050405020304" pitchFamily="18" charset="0"/>
              </a:rPr>
              <a:t>Aircraft Orders</a:t>
            </a:r>
            <a:r>
              <a:rPr lang="en-GB" sz="1400" dirty="0">
                <a:solidFill>
                  <a:schemeClr val="bg1"/>
                </a:solidFill>
                <a:effectLst/>
                <a:ea typeface="Aptos" panose="020B0004020202020204" pitchFamily="34" charset="0"/>
                <a:cs typeface="Times New Roman" panose="02020603050405020304" pitchFamily="18" charset="0"/>
              </a:rPr>
              <a:t> (order entity, date, </a:t>
            </a:r>
            <a:br>
              <a:rPr lang="en-GB" sz="1400" dirty="0">
                <a:solidFill>
                  <a:schemeClr val="bg1"/>
                </a:solidFill>
                <a:effectLst/>
                <a:ea typeface="Aptos" panose="020B0004020202020204" pitchFamily="34" charset="0"/>
                <a:cs typeface="Times New Roman" panose="02020603050405020304" pitchFamily="18" charset="0"/>
              </a:rPr>
            </a:br>
            <a:r>
              <a:rPr lang="en-GB" sz="1400" dirty="0">
                <a:solidFill>
                  <a:schemeClr val="bg1"/>
                </a:solidFill>
                <a:effectLst/>
                <a:ea typeface="Aptos" panose="020B0004020202020204" pitchFamily="34" charset="0"/>
                <a:cs typeface="Times New Roman" panose="02020603050405020304" pitchFamily="18" charset="0"/>
              </a:rPr>
              <a:t>cancellation date etc) </a:t>
            </a:r>
          </a:p>
          <a:p>
            <a:pPr>
              <a:lnSpc>
                <a:spcPct val="107000"/>
              </a:lnSpc>
              <a:spcBef>
                <a:spcPts val="0"/>
              </a:spcBef>
            </a:pPr>
            <a:endParaRPr lang="en-GB" sz="1400" dirty="0">
              <a:solidFill>
                <a:schemeClr val="bg1"/>
              </a:solidFill>
              <a:effectLst/>
              <a:ea typeface="Aptos" panose="020B0004020202020204" pitchFamily="34" charset="0"/>
              <a:cs typeface="Times New Roman" panose="02020603050405020304" pitchFamily="18" charset="0"/>
            </a:endParaRPr>
          </a:p>
          <a:p>
            <a:pPr>
              <a:lnSpc>
                <a:spcPct val="107000"/>
              </a:lnSpc>
              <a:spcBef>
                <a:spcPts val="0"/>
              </a:spcBef>
            </a:pPr>
            <a:endParaRPr lang="en-GB" sz="1400" dirty="0">
              <a:solidFill>
                <a:schemeClr val="bg1"/>
              </a:solidFill>
              <a:ea typeface="Aptos" panose="020B0004020202020204" pitchFamily="34" charset="0"/>
              <a:cs typeface="Times New Roman" panose="02020603050405020304" pitchFamily="18" charset="0"/>
            </a:endParaRPr>
          </a:p>
          <a:p>
            <a:pPr>
              <a:lnSpc>
                <a:spcPct val="107000"/>
              </a:lnSpc>
              <a:spcBef>
                <a:spcPts val="0"/>
              </a:spcBef>
            </a:pPr>
            <a:endParaRPr lang="en-GB" sz="1400" dirty="0">
              <a:solidFill>
                <a:schemeClr val="bg1"/>
              </a:solidFill>
              <a:effectLst/>
              <a:ea typeface="Aptos" panose="020B0004020202020204" pitchFamily="34" charset="0"/>
              <a:cs typeface="Times New Roman" panose="02020603050405020304" pitchFamily="18" charset="0"/>
            </a:endParaRPr>
          </a:p>
          <a:p>
            <a:pPr>
              <a:lnSpc>
                <a:spcPct val="107000"/>
              </a:lnSpc>
              <a:spcBef>
                <a:spcPts val="0"/>
              </a:spcBef>
            </a:pPr>
            <a:endParaRPr lang="en-GB" sz="1400" dirty="0">
              <a:solidFill>
                <a:schemeClr val="bg1"/>
              </a:solidFill>
              <a:ea typeface="Aptos" panose="020B0004020202020204" pitchFamily="34" charset="0"/>
              <a:cs typeface="Times New Roman" panose="02020603050405020304" pitchFamily="18" charset="0"/>
            </a:endParaRPr>
          </a:p>
          <a:p>
            <a:pPr>
              <a:lnSpc>
                <a:spcPct val="107000"/>
              </a:lnSpc>
              <a:spcBef>
                <a:spcPts val="0"/>
              </a:spcBef>
            </a:pPr>
            <a:endParaRPr lang="en-GB" sz="1400" dirty="0">
              <a:solidFill>
                <a:schemeClr val="bg1"/>
              </a:solidFill>
              <a:effectLst/>
              <a:ea typeface="Aptos" panose="020B0004020202020204" pitchFamily="34" charset="0"/>
              <a:cs typeface="Times New Roman" panose="02020603050405020304" pitchFamily="18" charset="0"/>
            </a:endParaRPr>
          </a:p>
          <a:p>
            <a:pPr>
              <a:lnSpc>
                <a:spcPct val="107000"/>
              </a:lnSpc>
              <a:spcBef>
                <a:spcPts val="0"/>
              </a:spcBef>
            </a:pPr>
            <a:endParaRPr lang="en-GB" sz="1400" dirty="0">
              <a:solidFill>
                <a:schemeClr val="bg1"/>
              </a:solidFill>
              <a:effectLst/>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400" b="1" dirty="0">
                <a:solidFill>
                  <a:schemeClr val="accent2"/>
                </a:solidFill>
                <a:effectLst/>
                <a:latin typeface="F37 Bolton Bold" pitchFamily="2" charset="77"/>
                <a:ea typeface="Aptos" panose="020B0004020202020204" pitchFamily="34" charset="0"/>
                <a:cs typeface="Times New Roman" panose="02020603050405020304" pitchFamily="18" charset="0"/>
              </a:rPr>
              <a:t>Data Views </a:t>
            </a:r>
          </a:p>
          <a:p>
            <a:pPr>
              <a:lnSpc>
                <a:spcPct val="107000"/>
              </a:lnSpc>
              <a:spcBef>
                <a:spcPts val="0"/>
              </a:spcBef>
            </a:pPr>
            <a:r>
              <a:rPr lang="en-GB" sz="1400" dirty="0">
                <a:solidFill>
                  <a:schemeClr val="bg1"/>
                </a:solidFill>
                <a:effectLst/>
                <a:ea typeface="Aptos" panose="020B0004020202020204" pitchFamily="34" charset="0"/>
                <a:cs typeface="Times New Roman" panose="02020603050405020304" pitchFamily="18" charset="0"/>
              </a:rPr>
              <a:t>Fleet</a:t>
            </a:r>
          </a:p>
          <a:p>
            <a:pPr>
              <a:lnSpc>
                <a:spcPct val="107000"/>
              </a:lnSpc>
              <a:spcBef>
                <a:spcPts val="0"/>
              </a:spcBef>
            </a:pPr>
            <a:r>
              <a:rPr lang="en-GB" sz="1400" dirty="0">
                <a:solidFill>
                  <a:schemeClr val="bg1"/>
                </a:solidFill>
                <a:ea typeface="Aptos" panose="020B0004020202020204" pitchFamily="34" charset="0"/>
                <a:cs typeface="Times New Roman" panose="02020603050405020304" pitchFamily="18" charset="0"/>
              </a:rPr>
              <a:t>Ownership</a:t>
            </a:r>
          </a:p>
          <a:p>
            <a:pPr>
              <a:lnSpc>
                <a:spcPct val="107000"/>
              </a:lnSpc>
              <a:spcBef>
                <a:spcPts val="0"/>
              </a:spcBef>
            </a:pPr>
            <a:r>
              <a:rPr lang="en-GB" sz="1400" dirty="0">
                <a:solidFill>
                  <a:schemeClr val="bg1"/>
                </a:solidFill>
                <a:effectLst/>
                <a:ea typeface="Aptos" panose="020B0004020202020204" pitchFamily="34" charset="0"/>
                <a:cs typeface="Times New Roman" panose="02020603050405020304" pitchFamily="18" charset="0"/>
              </a:rPr>
              <a:t>History</a:t>
            </a:r>
          </a:p>
          <a:p>
            <a:pPr marL="0" indent="0">
              <a:lnSpc>
                <a:spcPct val="107000"/>
              </a:lnSpc>
              <a:spcAft>
                <a:spcPts val="800"/>
              </a:spcAft>
              <a:buNone/>
            </a:pPr>
            <a:r>
              <a:rPr lang="en-GB" sz="1400" b="1" dirty="0">
                <a:solidFill>
                  <a:schemeClr val="accent2"/>
                </a:solidFill>
                <a:effectLst/>
                <a:latin typeface="F37 Bolton Bold" pitchFamily="2" charset="77"/>
                <a:ea typeface="Aptos" panose="020B0004020202020204" pitchFamily="34" charset="0"/>
                <a:cs typeface="Times New Roman" panose="02020603050405020304" pitchFamily="18" charset="0"/>
              </a:rPr>
              <a:t>Coverage</a:t>
            </a:r>
          </a:p>
          <a:p>
            <a:pPr>
              <a:lnSpc>
                <a:spcPct val="107000"/>
              </a:lnSpc>
              <a:spcBef>
                <a:spcPts val="0"/>
              </a:spcBef>
            </a:pPr>
            <a:r>
              <a:rPr lang="en-GB" sz="1400" dirty="0">
                <a:solidFill>
                  <a:schemeClr val="bg1"/>
                </a:solidFill>
                <a:effectLst/>
                <a:ea typeface="Aptos" panose="020B0004020202020204" pitchFamily="34" charset="0"/>
                <a:cs typeface="Times New Roman" panose="02020603050405020304" pitchFamily="18" charset="0"/>
              </a:rPr>
              <a:t>Global </a:t>
            </a:r>
          </a:p>
          <a:p>
            <a:pPr>
              <a:lnSpc>
                <a:spcPct val="107000"/>
              </a:lnSpc>
              <a:spcBef>
                <a:spcPts val="0"/>
              </a:spcBef>
            </a:pPr>
            <a:r>
              <a:rPr lang="en-GB" sz="1400" dirty="0">
                <a:solidFill>
                  <a:schemeClr val="bg1"/>
                </a:solidFill>
                <a:effectLst/>
                <a:ea typeface="Aptos" panose="020B0004020202020204" pitchFamily="34" charset="0"/>
                <a:cs typeface="Times New Roman" panose="02020603050405020304" pitchFamily="18" charset="0"/>
              </a:rPr>
              <a:t>Every commercial aircraft &gt;19 seats </a:t>
            </a:r>
          </a:p>
          <a:p>
            <a:pPr marL="0" indent="0">
              <a:lnSpc>
                <a:spcPct val="107000"/>
              </a:lnSpc>
              <a:spcAft>
                <a:spcPts val="800"/>
              </a:spcAft>
              <a:buNone/>
            </a:pPr>
            <a:r>
              <a:rPr lang="en-GB" sz="1400" b="1" dirty="0">
                <a:solidFill>
                  <a:schemeClr val="accent2"/>
                </a:solidFill>
                <a:effectLst/>
                <a:latin typeface="F37 Bolton Bold" pitchFamily="2" charset="77"/>
                <a:ea typeface="Aptos" panose="020B0004020202020204" pitchFamily="34" charset="0"/>
                <a:cs typeface="Times New Roman" panose="02020603050405020304" pitchFamily="18" charset="0"/>
              </a:rPr>
              <a:t>Time Range</a:t>
            </a:r>
          </a:p>
          <a:p>
            <a:pPr>
              <a:lnSpc>
                <a:spcPct val="107000"/>
              </a:lnSpc>
              <a:spcBef>
                <a:spcPts val="0"/>
              </a:spcBef>
            </a:pPr>
            <a:r>
              <a:rPr lang="en-GB" sz="1400" dirty="0">
                <a:solidFill>
                  <a:schemeClr val="bg1"/>
                </a:solidFill>
                <a:effectLst/>
                <a:ea typeface="Aptos" panose="020B0004020202020204" pitchFamily="34" charset="0"/>
                <a:cs typeface="Times New Roman" panose="02020603050405020304" pitchFamily="18" charset="0"/>
              </a:rPr>
              <a:t>Current view of the commercial leasing landscape </a:t>
            </a:r>
          </a:p>
          <a:p>
            <a:pPr>
              <a:lnSpc>
                <a:spcPct val="107000"/>
              </a:lnSpc>
              <a:spcBef>
                <a:spcPts val="0"/>
              </a:spcBef>
            </a:pPr>
            <a:r>
              <a:rPr lang="en-GB" sz="1400" dirty="0">
                <a:solidFill>
                  <a:schemeClr val="bg1"/>
                </a:solidFill>
                <a:effectLst/>
                <a:ea typeface="Aptos" panose="020B0004020202020204" pitchFamily="34" charset="0"/>
                <a:cs typeface="Times New Roman" panose="02020603050405020304" pitchFamily="18" charset="0"/>
              </a:rPr>
              <a:t>Historical up to 20 years</a:t>
            </a:r>
          </a:p>
          <a:p>
            <a:pPr marL="0" indent="0">
              <a:lnSpc>
                <a:spcPct val="107000"/>
              </a:lnSpc>
              <a:spcAft>
                <a:spcPts val="800"/>
              </a:spcAft>
              <a:buNone/>
            </a:pPr>
            <a:r>
              <a:rPr lang="en-GB" sz="1400" b="1" dirty="0">
                <a:solidFill>
                  <a:schemeClr val="accent2"/>
                </a:solidFill>
                <a:effectLst/>
                <a:latin typeface="F37 Bolton Bold" pitchFamily="2" charset="77"/>
                <a:ea typeface="Aptos" panose="020B0004020202020204" pitchFamily="34" charset="0"/>
                <a:cs typeface="Times New Roman" panose="02020603050405020304" pitchFamily="18" charset="0"/>
              </a:rPr>
              <a:t>Frequency</a:t>
            </a:r>
          </a:p>
          <a:p>
            <a:pPr>
              <a:lnSpc>
                <a:spcPct val="107000"/>
              </a:lnSpc>
              <a:spcBef>
                <a:spcPts val="0"/>
              </a:spcBef>
            </a:pPr>
            <a:r>
              <a:rPr lang="en-GB" sz="1400" dirty="0">
                <a:solidFill>
                  <a:schemeClr val="bg1"/>
                </a:solidFill>
                <a:effectLst/>
                <a:ea typeface="Aptos" panose="020B0004020202020204" pitchFamily="34" charset="0"/>
                <a:cs typeface="Times New Roman" panose="02020603050405020304" pitchFamily="18" charset="0"/>
              </a:rPr>
              <a:t>Weekly</a:t>
            </a:r>
          </a:p>
          <a:p>
            <a:pPr>
              <a:lnSpc>
                <a:spcPct val="107000"/>
              </a:lnSpc>
              <a:spcBef>
                <a:spcPts val="0"/>
              </a:spcBef>
            </a:pPr>
            <a:r>
              <a:rPr lang="en-GB" sz="1400" dirty="0">
                <a:solidFill>
                  <a:schemeClr val="bg1"/>
                </a:solidFill>
                <a:ea typeface="Aptos" panose="020B0004020202020204" pitchFamily="34" charset="0"/>
                <a:cs typeface="Times New Roman" panose="02020603050405020304" pitchFamily="18" charset="0"/>
              </a:rPr>
              <a:t>Monthly</a:t>
            </a:r>
          </a:p>
          <a:p>
            <a:pPr>
              <a:lnSpc>
                <a:spcPct val="107000"/>
              </a:lnSpc>
              <a:spcBef>
                <a:spcPts val="0"/>
              </a:spcBef>
            </a:pPr>
            <a:endParaRPr lang="en-GB" sz="1400" dirty="0">
              <a:solidFill>
                <a:schemeClr val="bg1"/>
              </a:solidFill>
              <a:ea typeface="Aptos" panose="020B0004020202020204" pitchFamily="34" charset="0"/>
              <a:cs typeface="Times New Roman" panose="02020603050405020304" pitchFamily="18" charset="0"/>
            </a:endParaRPr>
          </a:p>
          <a:p>
            <a:pPr>
              <a:lnSpc>
                <a:spcPct val="107000"/>
              </a:lnSpc>
              <a:spcBef>
                <a:spcPts val="0"/>
              </a:spcBef>
            </a:pPr>
            <a:endParaRPr lang="en-GB" sz="1400" dirty="0">
              <a:solidFill>
                <a:schemeClr val="bg1"/>
              </a:solidFill>
              <a:effectLst/>
              <a:ea typeface="Aptos" panose="020B0004020202020204" pitchFamily="34" charset="0"/>
              <a:cs typeface="Times New Roman" panose="02020603050405020304" pitchFamily="18" charset="0"/>
            </a:endParaRPr>
          </a:p>
          <a:p>
            <a:pPr>
              <a:lnSpc>
                <a:spcPct val="107000"/>
              </a:lnSpc>
              <a:spcBef>
                <a:spcPts val="0"/>
              </a:spcBef>
            </a:pPr>
            <a:endParaRPr lang="en-GB" sz="1400" dirty="0">
              <a:solidFill>
                <a:schemeClr val="bg1"/>
              </a:solidFill>
              <a:effectLst/>
              <a:ea typeface="Aptos" panose="020B0004020202020204" pitchFamily="34" charset="0"/>
              <a:cs typeface="Times New Roman" panose="02020603050405020304" pitchFamily="18" charset="0"/>
            </a:endParaRPr>
          </a:p>
          <a:p>
            <a:pPr marL="0" indent="0">
              <a:lnSpc>
                <a:spcPct val="107000"/>
              </a:lnSpc>
              <a:spcBef>
                <a:spcPts val="0"/>
              </a:spcBef>
              <a:buNone/>
            </a:pPr>
            <a:endParaRPr lang="en-GB" sz="14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77060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ECD0-3692-0141-9429-656F160BEE11}"/>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MCT DATA</a:t>
            </a:r>
          </a:p>
        </p:txBody>
      </p:sp>
      <p:sp>
        <p:nvSpPr>
          <p:cNvPr id="16" name="Content Placeholder 4">
            <a:extLst>
              <a:ext uri="{FF2B5EF4-FFF2-40B4-BE49-F238E27FC236}">
                <a16:creationId xmlns:a16="http://schemas.microsoft.com/office/drawing/2014/main" id="{6677E951-9B3E-7D4A-8AE3-47D256C3A43B}"/>
              </a:ext>
            </a:extLst>
          </p:cNvPr>
          <p:cNvSpPr txBox="1">
            <a:spLocks/>
          </p:cNvSpPr>
          <p:nvPr/>
        </p:nvSpPr>
        <p:spPr>
          <a:xfrm>
            <a:off x="766762" y="2070930"/>
            <a:ext cx="11052705"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tabLst>
                <a:tab pos="654050" algn="l"/>
              </a:tabLst>
            </a:pPr>
            <a:r>
              <a:rPr lang="en-GB" sz="1400" dirty="0">
                <a:solidFill>
                  <a:schemeClr val="bg1"/>
                </a:solidFill>
                <a:latin typeface="F37 Bolton Light" panose="00000400000000000000" pitchFamily="50" charset="0"/>
                <a:ea typeface="Calibri" panose="020F0502020204030204" pitchFamily="34" charset="0"/>
                <a:cs typeface="Times New Roman" panose="02020603050405020304" pitchFamily="18" charset="0"/>
              </a:rPr>
              <a:t>Flight connections make new destinations available to passengers and create new revenue opportunities through </a:t>
            </a:r>
            <a:r>
              <a:rPr lang="en-GB" sz="1400" dirty="0" err="1">
                <a:solidFill>
                  <a:schemeClr val="bg1"/>
                </a:solidFill>
                <a:latin typeface="F37 Bolton Light" panose="00000400000000000000" pitchFamily="50" charset="0"/>
                <a:ea typeface="Calibri" panose="020F0502020204030204" pitchFamily="34" charset="0"/>
                <a:cs typeface="Times New Roman" panose="02020603050405020304" pitchFamily="18" charset="0"/>
              </a:rPr>
              <a:t>codesharing</a:t>
            </a:r>
            <a:r>
              <a:rPr lang="en-GB" sz="1400" dirty="0">
                <a:solidFill>
                  <a:schemeClr val="bg1"/>
                </a:solidFill>
                <a:latin typeface="F37 Bolton Light" panose="00000400000000000000" pitchFamily="50" charset="0"/>
                <a:ea typeface="Calibri" panose="020F0502020204030204" pitchFamily="34" charset="0"/>
                <a:cs typeface="Times New Roman" panose="02020603050405020304" pitchFamily="18" charset="0"/>
              </a:rPr>
              <a:t> and interlining. With over 157,000 industry-standard Minimum Connections Times (MCTs) and airline-specific exceptions to keep track of, we help you ensure your offering is consistent across booking channels by using the most accurate and up to date flight schedules information.</a:t>
            </a:r>
            <a:endParaRPr lang="en-GB" sz="1400" dirty="0">
              <a:solidFill>
                <a:schemeClr val="bg1"/>
              </a:solidFill>
              <a:effectLst/>
              <a:latin typeface="F37 Bolton Light" panose="00000400000000000000" pitchFamily="50" charset="0"/>
              <a:ea typeface="Calibri" panose="020F0502020204030204" pitchFamily="34" charset="0"/>
              <a:cs typeface="Times New Roman" panose="02020603050405020304" pitchFamily="18" charset="0"/>
            </a:endParaRPr>
          </a:p>
        </p:txBody>
      </p:sp>
      <p:pic>
        <p:nvPicPr>
          <p:cNvPr id="3" name="Graphic 2">
            <a:extLst>
              <a:ext uri="{FF2B5EF4-FFF2-40B4-BE49-F238E27FC236}">
                <a16:creationId xmlns:a16="http://schemas.microsoft.com/office/drawing/2014/main" id="{16D2244C-C1C8-0687-1CF3-06B4F3C8C66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66760" y="872187"/>
            <a:ext cx="497595" cy="497595"/>
          </a:xfrm>
          <a:prstGeom prst="rect">
            <a:avLst/>
          </a:prstGeom>
        </p:spPr>
      </p:pic>
      <p:sp>
        <p:nvSpPr>
          <p:cNvPr id="9" name="Content Placeholder 4">
            <a:extLst>
              <a:ext uri="{FF2B5EF4-FFF2-40B4-BE49-F238E27FC236}">
                <a16:creationId xmlns:a16="http://schemas.microsoft.com/office/drawing/2014/main" id="{3C6F3118-87E4-BB85-B371-CA0F0410869F}"/>
              </a:ext>
            </a:extLst>
          </p:cNvPr>
          <p:cNvSpPr txBox="1">
            <a:spLocks/>
          </p:cNvSpPr>
          <p:nvPr/>
        </p:nvSpPr>
        <p:spPr>
          <a:xfrm>
            <a:off x="766762" y="2826136"/>
            <a:ext cx="7428971" cy="3247286"/>
          </a:xfrm>
          <a:prstGeom prst="rect">
            <a:avLst/>
          </a:prstGeom>
        </p:spPr>
        <p:txBody>
          <a:bodyPr vert="horz" lIns="0" tIns="45720" rIns="91440" bIns="45720" numCol="2"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600" b="1" dirty="0">
                <a:solidFill>
                  <a:schemeClr val="accent2"/>
                </a:solidFill>
                <a:latin typeface="F37 Bolton Bold" pitchFamily="2" charset="77"/>
              </a:rPr>
              <a:t>Geographic Coverage</a:t>
            </a:r>
          </a:p>
          <a:p>
            <a:pPr marL="0" indent="0">
              <a:spcBef>
                <a:spcPts val="0"/>
              </a:spcBef>
              <a:buNone/>
            </a:pPr>
            <a:r>
              <a:rPr lang="en-GB" sz="1600" dirty="0">
                <a:solidFill>
                  <a:schemeClr val="bg1"/>
                </a:solidFill>
              </a:rPr>
              <a:t>Global</a:t>
            </a:r>
          </a:p>
          <a:p>
            <a:pPr marL="0" indent="0">
              <a:spcBef>
                <a:spcPts val="0"/>
              </a:spcBef>
              <a:buNone/>
            </a:pPr>
            <a:endParaRPr lang="en-GB" sz="1600" dirty="0">
              <a:solidFill>
                <a:schemeClr val="bg1"/>
              </a:solidFill>
            </a:endParaRPr>
          </a:p>
          <a:p>
            <a:pPr marL="0" indent="0">
              <a:spcBef>
                <a:spcPts val="0"/>
              </a:spcBef>
              <a:buNone/>
            </a:pPr>
            <a:r>
              <a:rPr lang="en-GB" sz="1600" b="1" dirty="0">
                <a:solidFill>
                  <a:schemeClr val="accent2"/>
                </a:solidFill>
                <a:latin typeface="F37 Bolton Bold" pitchFamily="2" charset="77"/>
              </a:rPr>
              <a:t>Data Time Range</a:t>
            </a:r>
          </a:p>
          <a:p>
            <a:pPr marL="0" indent="0">
              <a:spcBef>
                <a:spcPts val="0"/>
              </a:spcBef>
              <a:buNone/>
            </a:pPr>
            <a:r>
              <a:rPr lang="en-GB" sz="1600" dirty="0">
                <a:solidFill>
                  <a:schemeClr val="bg1"/>
                </a:solidFill>
              </a:rPr>
              <a:t>Snapshot of current MCT view</a:t>
            </a:r>
          </a:p>
          <a:p>
            <a:pPr marL="0" indent="0">
              <a:spcBef>
                <a:spcPts val="0"/>
              </a:spcBef>
              <a:buNone/>
            </a:pPr>
            <a:r>
              <a:rPr lang="en-GB" sz="1600" dirty="0">
                <a:solidFill>
                  <a:schemeClr val="bg1"/>
                </a:solidFill>
              </a:rPr>
              <a:t> </a:t>
            </a:r>
          </a:p>
          <a:p>
            <a:pPr marL="0" indent="0">
              <a:spcBef>
                <a:spcPts val="0"/>
              </a:spcBef>
              <a:buNone/>
            </a:pPr>
            <a:r>
              <a:rPr lang="en-GB" sz="1600" b="1" dirty="0">
                <a:solidFill>
                  <a:schemeClr val="accent2"/>
                </a:solidFill>
                <a:latin typeface="F37 Bolton Bold" pitchFamily="2" charset="77"/>
              </a:rPr>
              <a:t>Refresh Frequency</a:t>
            </a:r>
          </a:p>
          <a:p>
            <a:pPr marL="0" indent="0">
              <a:spcBef>
                <a:spcPts val="0"/>
              </a:spcBef>
              <a:buNone/>
            </a:pPr>
            <a:r>
              <a:rPr lang="en-GB" sz="1600" dirty="0">
                <a:solidFill>
                  <a:schemeClr val="bg1"/>
                </a:solidFill>
              </a:rPr>
              <a:t>Daily</a:t>
            </a:r>
          </a:p>
          <a:p>
            <a:pPr marL="0" indent="0">
              <a:spcBef>
                <a:spcPts val="0"/>
              </a:spcBef>
              <a:buNone/>
            </a:pPr>
            <a:endParaRPr lang="en-GB" sz="1600" dirty="0">
              <a:solidFill>
                <a:schemeClr val="bg1"/>
              </a:solidFill>
            </a:endParaRPr>
          </a:p>
          <a:p>
            <a:pPr marL="0" indent="0">
              <a:spcBef>
                <a:spcPts val="0"/>
              </a:spcBef>
              <a:buNone/>
            </a:pPr>
            <a:r>
              <a:rPr lang="en-GB" sz="1600" b="1" dirty="0">
                <a:solidFill>
                  <a:schemeClr val="accent2"/>
                </a:solidFill>
                <a:latin typeface="F37 Bolton Bold" pitchFamily="2" charset="77"/>
              </a:rPr>
              <a:t>History</a:t>
            </a:r>
          </a:p>
          <a:p>
            <a:pPr marL="0" indent="0">
              <a:spcBef>
                <a:spcPts val="0"/>
              </a:spcBef>
              <a:buNone/>
            </a:pPr>
            <a:r>
              <a:rPr lang="en-GB" sz="1600" dirty="0">
                <a:solidFill>
                  <a:schemeClr val="bg1"/>
                </a:solidFill>
              </a:rPr>
              <a:t>First snapshot date 6th March 2024 Carrier </a:t>
            </a:r>
          </a:p>
          <a:p>
            <a:pPr marL="0" indent="0">
              <a:spcBef>
                <a:spcPts val="0"/>
              </a:spcBef>
              <a:buNone/>
            </a:pPr>
            <a:endParaRPr lang="en-GB" sz="1600" dirty="0">
              <a:solidFill>
                <a:schemeClr val="bg1"/>
              </a:solidFill>
            </a:endParaRPr>
          </a:p>
          <a:p>
            <a:pPr marL="0" indent="0">
              <a:spcBef>
                <a:spcPts val="0"/>
              </a:spcBef>
              <a:buNone/>
            </a:pPr>
            <a:r>
              <a:rPr lang="en-GB" sz="1600" dirty="0">
                <a:solidFill>
                  <a:schemeClr val="bg1"/>
                </a:solidFill>
              </a:rPr>
              <a:t>  </a:t>
            </a:r>
          </a:p>
          <a:p>
            <a:pPr marL="0" indent="0">
              <a:spcBef>
                <a:spcPts val="0"/>
              </a:spcBef>
              <a:buNone/>
            </a:pPr>
            <a:endParaRPr lang="en-GB" sz="1600" dirty="0">
              <a:solidFill>
                <a:schemeClr val="bg1"/>
              </a:solidFill>
            </a:endParaRPr>
          </a:p>
          <a:p>
            <a:pPr marL="0" indent="0">
              <a:spcBef>
                <a:spcPts val="0"/>
              </a:spcBef>
              <a:buNone/>
            </a:pPr>
            <a:r>
              <a:rPr lang="en-GB" sz="1600" b="1" dirty="0">
                <a:solidFill>
                  <a:schemeClr val="accent2"/>
                </a:solidFill>
                <a:latin typeface="F37 Bolton Bold" pitchFamily="2" charset="77"/>
              </a:rPr>
              <a:t>Key Data Points </a:t>
            </a:r>
          </a:p>
          <a:p>
            <a:pPr marL="0" indent="0">
              <a:spcBef>
                <a:spcPts val="0"/>
              </a:spcBef>
              <a:buNone/>
            </a:pPr>
            <a:r>
              <a:rPr lang="en-GB" sz="1600" b="1" dirty="0">
                <a:solidFill>
                  <a:schemeClr val="accent2"/>
                </a:solidFill>
                <a:latin typeface="F37 Bolton Bold" pitchFamily="2" charset="77"/>
              </a:rPr>
              <a:t> </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Minimum Connection Times standards and exceptions in industry</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standard format (IATA chapter 8)</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flight number range</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date range</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carrier codes</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terminal codes</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regions</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equipment</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departure/arrival airport and cities</a:t>
            </a:r>
          </a:p>
          <a:p>
            <a:pPr marL="0" indent="0">
              <a:spcBef>
                <a:spcPts val="0"/>
              </a:spcBef>
              <a:buNone/>
            </a:pP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a:t>
            </a:r>
            <a:r>
              <a:rPr kumimoji="0" lang="en-GB" sz="1600" b="0" i="0" u="none" strike="noStrike" kern="1200" cap="none" spc="0" normalizeH="0" baseline="0" noProof="0" dirty="0" err="1">
                <a:ln>
                  <a:noFill/>
                </a:ln>
                <a:solidFill>
                  <a:schemeClr val="bg1"/>
                </a:solidFill>
                <a:effectLst/>
                <a:uLnTx/>
                <a:uFillTx/>
                <a:latin typeface="F37 Bolton Light" pitchFamily="2" charset="77"/>
                <a:ea typeface="+mn-ea"/>
                <a:cs typeface="Arial" panose="020B0604020202020204" pitchFamily="34" charset="0"/>
              </a:rPr>
              <a:t>codesharing</a:t>
            </a: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agreements (operating    </a:t>
            </a:r>
            <a:b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br>
            <a:r>
              <a:rPr kumimoji="0" lang="en-GB" sz="1600" b="0" i="0" u="none" strike="noStrike" kern="1200" cap="none" spc="0" normalizeH="0" baseline="0" noProof="0" dirty="0">
                <a:ln>
                  <a:noFill/>
                </a:ln>
                <a:solidFill>
                  <a:schemeClr val="bg1"/>
                </a:solidFill>
                <a:effectLst/>
                <a:uLnTx/>
                <a:uFillTx/>
                <a:latin typeface="F37 Bolton Light" pitchFamily="2" charset="77"/>
                <a:ea typeface="+mn-ea"/>
                <a:cs typeface="Arial" panose="020B0604020202020204" pitchFamily="34" charset="0"/>
              </a:rPr>
              <a:t>   /marketing flights)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F37 Bolton Light" pitchFamily="2" charset="77"/>
              <a:ea typeface="+mn-ea"/>
              <a:cs typeface="Arial" panose="020B0604020202020204" pitchFamily="34" charset="0"/>
            </a:endParaRPr>
          </a:p>
        </p:txBody>
      </p:sp>
    </p:spTree>
    <p:extLst>
      <p:ext uri="{BB962C8B-B14F-4D97-AF65-F5344CB8AC3E}">
        <p14:creationId xmlns:p14="http://schemas.microsoft.com/office/powerpoint/2010/main" val="1423917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4CC26CF5-C60C-ED42-9584-8A68E42FE2AD}"/>
              </a:ext>
            </a:extLst>
          </p:cNvPr>
          <p:cNvSpPr txBox="1">
            <a:spLocks/>
          </p:cNvSpPr>
          <p:nvPr/>
        </p:nvSpPr>
        <p:spPr>
          <a:xfrm>
            <a:off x="766765" y="905032"/>
            <a:ext cx="2444268"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Flight Info Direct for </a:t>
            </a:r>
            <a:r>
              <a:rPr lang="en-GB" sz="2400" b="1" dirty="0">
                <a:latin typeface="F37 Bolton Bold" pitchFamily="2" charset="77"/>
              </a:rPr>
              <a:t>Travel Tech</a:t>
            </a:r>
          </a:p>
        </p:txBody>
      </p:sp>
      <p:pic>
        <p:nvPicPr>
          <p:cNvPr id="4" name="Content Placeholder 4" descr="A picture containing LEGO, toy&#10;&#10;Description automatically generated">
            <a:extLst>
              <a:ext uri="{FF2B5EF4-FFF2-40B4-BE49-F238E27FC236}">
                <a16:creationId xmlns:a16="http://schemas.microsoft.com/office/drawing/2014/main" id="{D9F5DE08-8A61-1D45-8B5C-AF37FD82A3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4"/>
          <a:stretch/>
        </p:blipFill>
        <p:spPr>
          <a:xfrm>
            <a:off x="6824011" y="1127032"/>
            <a:ext cx="5367989" cy="4603935"/>
          </a:xfrm>
          <a:prstGeom prst="rect">
            <a:avLst/>
          </a:prstGeom>
        </p:spPr>
      </p:pic>
      <p:sp>
        <p:nvSpPr>
          <p:cNvPr id="5" name="Content Placeholder 4">
            <a:extLst>
              <a:ext uri="{FF2B5EF4-FFF2-40B4-BE49-F238E27FC236}">
                <a16:creationId xmlns:a16="http://schemas.microsoft.com/office/drawing/2014/main" id="{0489A009-2401-CA43-B9B3-F072614401CB}"/>
              </a:ext>
            </a:extLst>
          </p:cNvPr>
          <p:cNvSpPr txBox="1">
            <a:spLocks/>
          </p:cNvSpPr>
          <p:nvPr/>
        </p:nvSpPr>
        <p:spPr>
          <a:xfrm>
            <a:off x="754061" y="1981042"/>
            <a:ext cx="6350124"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GB" sz="1600" b="1" dirty="0">
                <a:latin typeface="F37 Bolton Bold" pitchFamily="2" charset="77"/>
              </a:rPr>
              <a:t>Scale Effortlessly and Streamline Data</a:t>
            </a:r>
          </a:p>
          <a:p>
            <a:pPr marL="0" indent="0">
              <a:spcBef>
                <a:spcPts val="0"/>
              </a:spcBef>
              <a:spcAft>
                <a:spcPts val="600"/>
              </a:spcAft>
              <a:buNone/>
            </a:pPr>
            <a:r>
              <a:rPr lang="en-GB" sz="1600" dirty="0"/>
              <a:t>Eliminate manual data processes and save time. Scale and expand as required with usage-based pricing. </a:t>
            </a:r>
          </a:p>
          <a:p>
            <a:pPr marL="0" indent="0">
              <a:spcBef>
                <a:spcPts val="0"/>
              </a:spcBef>
              <a:spcAft>
                <a:spcPts val="600"/>
              </a:spcAft>
              <a:buNone/>
            </a:pPr>
            <a:endParaRPr lang="en-GB" sz="1600" dirty="0"/>
          </a:p>
          <a:p>
            <a:pPr marL="0" indent="0">
              <a:spcBef>
                <a:spcPts val="0"/>
              </a:spcBef>
              <a:spcAft>
                <a:spcPts val="600"/>
              </a:spcAft>
              <a:buNone/>
            </a:pPr>
            <a:r>
              <a:rPr lang="en-GB" sz="1600" b="1" dirty="0">
                <a:latin typeface="F37 Bolton Bold" pitchFamily="2" charset="77"/>
              </a:rPr>
              <a:t>High Quality and Customizable </a:t>
            </a:r>
          </a:p>
          <a:p>
            <a:pPr marL="0" indent="0">
              <a:spcBef>
                <a:spcPts val="0"/>
              </a:spcBef>
              <a:spcAft>
                <a:spcPts val="600"/>
              </a:spcAft>
              <a:buNone/>
            </a:pPr>
            <a:r>
              <a:rPr lang="en-GB" sz="1600" dirty="0"/>
              <a:t>With global flight coverage and a strict data quality process, we’re </a:t>
            </a:r>
            <a:br>
              <a:rPr lang="en-GB" sz="1600" dirty="0"/>
            </a:br>
            <a:r>
              <a:rPr lang="en-GB" sz="1600" dirty="0"/>
              <a:t>trusted both by start-ups and industry giants alike as a single source of truth. Easily configure your results by carrier, airport, date, region and more. </a:t>
            </a:r>
          </a:p>
          <a:p>
            <a:pPr marL="0" indent="0">
              <a:spcBef>
                <a:spcPts val="0"/>
              </a:spcBef>
              <a:spcAft>
                <a:spcPts val="600"/>
              </a:spcAft>
              <a:buNone/>
            </a:pPr>
            <a:endParaRPr lang="en-GB" sz="1600" dirty="0"/>
          </a:p>
          <a:p>
            <a:pPr marL="0" indent="0">
              <a:spcBef>
                <a:spcPts val="0"/>
              </a:spcBef>
              <a:spcAft>
                <a:spcPts val="600"/>
              </a:spcAft>
              <a:buNone/>
            </a:pPr>
            <a:r>
              <a:rPr lang="en-GB" sz="1600" b="1" dirty="0">
                <a:latin typeface="F37 Bolton Bold" pitchFamily="2" charset="77"/>
              </a:rPr>
              <a:t>Seamlessly Integrated  </a:t>
            </a:r>
          </a:p>
          <a:p>
            <a:pPr marL="0" indent="0">
              <a:spcBef>
                <a:spcPts val="0"/>
              </a:spcBef>
              <a:spcAft>
                <a:spcPts val="600"/>
              </a:spcAft>
              <a:buNone/>
            </a:pPr>
            <a:r>
              <a:rPr lang="en-GB" sz="1600" dirty="0"/>
              <a:t>Connect smoothly and automatically pull data into your own internal systems or integrate with a variety of data visualization tools such as Power BI and Tableau. </a:t>
            </a:r>
          </a:p>
        </p:txBody>
      </p:sp>
    </p:spTree>
    <p:extLst>
      <p:ext uri="{BB962C8B-B14F-4D97-AF65-F5344CB8AC3E}">
        <p14:creationId xmlns:p14="http://schemas.microsoft.com/office/powerpoint/2010/main" val="2085531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4CC26CF5-C60C-ED42-9584-8A68E42FE2AD}"/>
              </a:ext>
            </a:extLst>
          </p:cNvPr>
          <p:cNvSpPr txBox="1">
            <a:spLocks/>
          </p:cNvSpPr>
          <p:nvPr/>
        </p:nvSpPr>
        <p:spPr>
          <a:xfrm>
            <a:off x="766765" y="905032"/>
            <a:ext cx="2444268"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Flight Info Direct for </a:t>
            </a:r>
            <a:r>
              <a:rPr lang="en-GB" sz="2400" b="1" dirty="0">
                <a:latin typeface="F37 Bolton Bold" pitchFamily="2" charset="77"/>
              </a:rPr>
              <a:t>Finance</a:t>
            </a:r>
          </a:p>
        </p:txBody>
      </p:sp>
      <p:sp>
        <p:nvSpPr>
          <p:cNvPr id="5" name="Content Placeholder 4">
            <a:extLst>
              <a:ext uri="{FF2B5EF4-FFF2-40B4-BE49-F238E27FC236}">
                <a16:creationId xmlns:a16="http://schemas.microsoft.com/office/drawing/2014/main" id="{0489A009-2401-CA43-B9B3-F072614401CB}"/>
              </a:ext>
            </a:extLst>
          </p:cNvPr>
          <p:cNvSpPr txBox="1">
            <a:spLocks/>
          </p:cNvSpPr>
          <p:nvPr/>
        </p:nvSpPr>
        <p:spPr>
          <a:xfrm>
            <a:off x="754061" y="1981041"/>
            <a:ext cx="4732339" cy="4292167"/>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GB" sz="1600" b="1" dirty="0">
                <a:latin typeface="F37 Bolton Bold" pitchFamily="2" charset="77"/>
              </a:rPr>
              <a:t>Accelerate Search for Alpha</a:t>
            </a:r>
          </a:p>
          <a:p>
            <a:pPr marL="0" indent="0">
              <a:spcBef>
                <a:spcPts val="0"/>
              </a:spcBef>
              <a:spcAft>
                <a:spcPts val="600"/>
              </a:spcAft>
              <a:buNone/>
            </a:pPr>
            <a:r>
              <a:rPr lang="en-GB" sz="1600" dirty="0"/>
              <a:t>Unify traditional and alternative data to back test systematic strategies and minimize risk </a:t>
            </a:r>
          </a:p>
          <a:p>
            <a:pPr marL="0" indent="0">
              <a:spcBef>
                <a:spcPts val="0"/>
              </a:spcBef>
              <a:spcAft>
                <a:spcPts val="600"/>
              </a:spcAft>
              <a:buNone/>
            </a:pPr>
            <a:endParaRPr lang="en-GB" sz="1600" b="1" dirty="0">
              <a:latin typeface="F37 Bolton Bold" pitchFamily="2" charset="77"/>
            </a:endParaRPr>
          </a:p>
          <a:p>
            <a:pPr marL="0" indent="0">
              <a:spcBef>
                <a:spcPts val="0"/>
              </a:spcBef>
              <a:spcAft>
                <a:spcPts val="600"/>
              </a:spcAft>
              <a:buNone/>
            </a:pPr>
            <a:r>
              <a:rPr lang="en-GB" sz="1600" b="1" dirty="0">
                <a:latin typeface="F37 Bolton Bold" pitchFamily="2" charset="77"/>
              </a:rPr>
              <a:t>Near Unlimited Capabilities </a:t>
            </a:r>
          </a:p>
          <a:p>
            <a:pPr marL="0" indent="0">
              <a:spcBef>
                <a:spcPts val="0"/>
              </a:spcBef>
              <a:spcAft>
                <a:spcPts val="600"/>
              </a:spcAft>
              <a:buNone/>
            </a:pPr>
            <a:r>
              <a:rPr lang="en-GB" sz="1600" dirty="0"/>
              <a:t>Forecast potential market performance with historical and forward-looking aviation data. Query hundreds of thousands of flights within minutes. </a:t>
            </a:r>
          </a:p>
          <a:p>
            <a:pPr marL="0" indent="0">
              <a:spcBef>
                <a:spcPts val="0"/>
              </a:spcBef>
              <a:spcAft>
                <a:spcPts val="600"/>
              </a:spcAft>
              <a:buNone/>
            </a:pPr>
            <a:endParaRPr lang="en-GB" sz="1600" b="1" dirty="0">
              <a:latin typeface="F37 Bolton Bold" pitchFamily="2" charset="77"/>
            </a:endParaRPr>
          </a:p>
          <a:p>
            <a:pPr marL="0" indent="0">
              <a:spcBef>
                <a:spcPts val="0"/>
              </a:spcBef>
              <a:spcAft>
                <a:spcPts val="600"/>
              </a:spcAft>
              <a:buNone/>
            </a:pPr>
            <a:r>
              <a:rPr lang="en-GB" sz="1600" b="1" dirty="0">
                <a:latin typeface="F37 Bolton Bold" pitchFamily="2" charset="77"/>
              </a:rPr>
              <a:t>Data Security</a:t>
            </a:r>
          </a:p>
          <a:p>
            <a:pPr marL="0" indent="0">
              <a:spcBef>
                <a:spcPts val="0"/>
              </a:spcBef>
              <a:spcAft>
                <a:spcPts val="600"/>
              </a:spcAft>
              <a:buNone/>
            </a:pPr>
            <a:r>
              <a:rPr lang="en-GB" sz="1600" dirty="0"/>
              <a:t>Single cloud platform with cloud governance and access controls, infrastructure as code and private network access for all three clouds </a:t>
            </a:r>
          </a:p>
        </p:txBody>
      </p:sp>
    </p:spTree>
    <p:extLst>
      <p:ext uri="{BB962C8B-B14F-4D97-AF65-F5344CB8AC3E}">
        <p14:creationId xmlns:p14="http://schemas.microsoft.com/office/powerpoint/2010/main" val="4242809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144DFF6D-3BFD-C046-B88C-44BFE786F4AC}"/>
              </a:ext>
            </a:extLst>
          </p:cNvPr>
          <p:cNvSpPr>
            <a:spLocks noGrp="1"/>
          </p:cNvSpPr>
          <p:nvPr>
            <p:ph type="title"/>
          </p:nvPr>
        </p:nvSpPr>
        <p:spPr>
          <a:xfrm>
            <a:off x="766762" y="2443962"/>
            <a:ext cx="10442575" cy="194377"/>
          </a:xfrm>
        </p:spPr>
        <p:txBody>
          <a:bodyPr anchor="b"/>
          <a:lstStyle/>
          <a:p>
            <a:pPr>
              <a:lnSpc>
                <a:spcPct val="70000"/>
              </a:lnSpc>
            </a:pPr>
            <a:r>
              <a:rPr lang="en-GB" sz="4800" b="1" spc="-150" dirty="0">
                <a:solidFill>
                  <a:schemeClr val="accent2"/>
                </a:solidFill>
                <a:latin typeface="DIN Condensed Light" panose="020B0506040000020204" pitchFamily="34" charset="77"/>
              </a:rPr>
              <a:t>ONGOING DATA </a:t>
            </a:r>
            <a:br>
              <a:rPr lang="en-GB" sz="4800" b="1" spc="-150" dirty="0">
                <a:solidFill>
                  <a:schemeClr val="accent2"/>
                </a:solidFill>
                <a:latin typeface="DIN Condensed Light" panose="020B0506040000020204" pitchFamily="34" charset="77"/>
              </a:rPr>
            </a:br>
            <a:r>
              <a:rPr lang="en-GB" sz="4800" b="1" spc="-150" dirty="0">
                <a:solidFill>
                  <a:schemeClr val="accent2"/>
                </a:solidFill>
                <a:latin typeface="DIN Condensed Light" panose="020B0506040000020204" pitchFamily="34" charset="77"/>
              </a:rPr>
              <a:t>CHALLENGES</a:t>
            </a:r>
          </a:p>
        </p:txBody>
      </p:sp>
      <p:sp>
        <p:nvSpPr>
          <p:cNvPr id="12" name="Content Placeholder 4">
            <a:extLst>
              <a:ext uri="{FF2B5EF4-FFF2-40B4-BE49-F238E27FC236}">
                <a16:creationId xmlns:a16="http://schemas.microsoft.com/office/drawing/2014/main" id="{966AD837-327E-BA4F-AE50-A659ECA6D2C2}"/>
              </a:ext>
            </a:extLst>
          </p:cNvPr>
          <p:cNvSpPr txBox="1">
            <a:spLocks/>
          </p:cNvSpPr>
          <p:nvPr/>
        </p:nvSpPr>
        <p:spPr>
          <a:xfrm>
            <a:off x="766763" y="2692399"/>
            <a:ext cx="4821237"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FFD602"/>
              </a:buClr>
              <a:buFont typeface="+mj-lt"/>
              <a:buAutoNum type="arabicParenR"/>
            </a:pPr>
            <a:r>
              <a:rPr lang="en-GB" sz="1600" dirty="0">
                <a:solidFill>
                  <a:schemeClr val="bg1"/>
                </a:solidFill>
              </a:rPr>
              <a:t>Traditional databases, the backbone of enterprise computing, were not designed to centralize, integrate, analyse and share extensive quantities of data</a:t>
            </a:r>
          </a:p>
          <a:p>
            <a:pPr marL="342900" indent="-342900">
              <a:buClr>
                <a:srgbClr val="FFD602"/>
              </a:buClr>
              <a:buFont typeface="+mj-lt"/>
              <a:buAutoNum type="arabicParenR"/>
            </a:pPr>
            <a:r>
              <a:rPr lang="en-GB" sz="1600" dirty="0">
                <a:solidFill>
                  <a:schemeClr val="bg1"/>
                </a:solidFill>
              </a:rPr>
              <a:t>Data living in multiple silos is difficult to combine and time consuming to streamline</a:t>
            </a:r>
          </a:p>
          <a:p>
            <a:pPr marL="342900" indent="-342900">
              <a:buClr>
                <a:srgbClr val="FFD602"/>
              </a:buClr>
              <a:buFont typeface="+mj-lt"/>
              <a:buAutoNum type="arabicParenR"/>
            </a:pPr>
            <a:r>
              <a:rPr lang="en-GB" sz="1600" dirty="0">
                <a:solidFill>
                  <a:schemeClr val="bg1"/>
                </a:solidFill>
              </a:rPr>
              <a:t>No single source of truth, inability to share/consume data across multiple departments</a:t>
            </a:r>
          </a:p>
          <a:p>
            <a:pPr marL="342900" indent="-342900">
              <a:buClr>
                <a:srgbClr val="FFD602"/>
              </a:buClr>
              <a:buFont typeface="+mj-lt"/>
              <a:buAutoNum type="arabicParenR"/>
            </a:pPr>
            <a:r>
              <a:rPr lang="en-GB" sz="1600" dirty="0">
                <a:solidFill>
                  <a:schemeClr val="bg1"/>
                </a:solidFill>
              </a:rPr>
              <a:t>Manual effort involved with downloading and extracting relevant insights from the data is a resource constraint </a:t>
            </a:r>
          </a:p>
          <a:p>
            <a:pPr marL="342900" indent="-342900">
              <a:buClr>
                <a:srgbClr val="FFD602"/>
              </a:buClr>
              <a:buFont typeface="+mj-lt"/>
              <a:buAutoNum type="arabicParenR"/>
            </a:pPr>
            <a:endParaRPr lang="en-GB" sz="1600" dirty="0">
              <a:solidFill>
                <a:schemeClr val="bg1"/>
              </a:solidFill>
            </a:endParaRPr>
          </a:p>
          <a:p>
            <a:pPr marL="0" indent="0">
              <a:buNone/>
            </a:pPr>
            <a:endParaRPr lang="en-GB" sz="1600" dirty="0">
              <a:solidFill>
                <a:schemeClr val="bg1"/>
              </a:solidFill>
            </a:endParaRPr>
          </a:p>
          <a:p>
            <a:pPr marL="0" indent="0">
              <a:buNone/>
            </a:pPr>
            <a:endParaRPr lang="en-GB" sz="1600" dirty="0">
              <a:solidFill>
                <a:schemeClr val="bg1"/>
              </a:solidFill>
            </a:endParaRPr>
          </a:p>
          <a:p>
            <a:pPr marL="0" indent="0">
              <a:buNone/>
            </a:pPr>
            <a:endParaRPr lang="en-GB" sz="1600" dirty="0">
              <a:solidFill>
                <a:schemeClr val="bg1"/>
              </a:solidFill>
            </a:endParaRPr>
          </a:p>
        </p:txBody>
      </p:sp>
    </p:spTree>
    <p:extLst>
      <p:ext uri="{BB962C8B-B14F-4D97-AF65-F5344CB8AC3E}">
        <p14:creationId xmlns:p14="http://schemas.microsoft.com/office/powerpoint/2010/main" val="2935794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4CC26CF5-C60C-ED42-9584-8A68E42FE2AD}"/>
              </a:ext>
            </a:extLst>
          </p:cNvPr>
          <p:cNvSpPr txBox="1">
            <a:spLocks/>
          </p:cNvSpPr>
          <p:nvPr/>
        </p:nvSpPr>
        <p:spPr>
          <a:xfrm>
            <a:off x="766765" y="905032"/>
            <a:ext cx="2444268"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Flight Info Direct for </a:t>
            </a:r>
            <a:r>
              <a:rPr lang="en-GB" sz="2400" b="1" dirty="0">
                <a:latin typeface="F37 Bolton Bold" pitchFamily="2" charset="77"/>
              </a:rPr>
              <a:t>Airports</a:t>
            </a:r>
          </a:p>
        </p:txBody>
      </p:sp>
      <p:sp>
        <p:nvSpPr>
          <p:cNvPr id="5" name="Content Placeholder 4">
            <a:extLst>
              <a:ext uri="{FF2B5EF4-FFF2-40B4-BE49-F238E27FC236}">
                <a16:creationId xmlns:a16="http://schemas.microsoft.com/office/drawing/2014/main" id="{0489A009-2401-CA43-B9B3-F072614401CB}"/>
              </a:ext>
            </a:extLst>
          </p:cNvPr>
          <p:cNvSpPr txBox="1">
            <a:spLocks/>
          </p:cNvSpPr>
          <p:nvPr/>
        </p:nvSpPr>
        <p:spPr>
          <a:xfrm>
            <a:off x="754062" y="1981041"/>
            <a:ext cx="6388926" cy="4292167"/>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GB" sz="1600" b="1" dirty="0">
                <a:latin typeface="F37 Bolton Bold" pitchFamily="2" charset="77"/>
              </a:rPr>
              <a:t>Allocate Appropriate Resource </a:t>
            </a:r>
          </a:p>
          <a:p>
            <a:pPr marL="0" indent="0">
              <a:spcBef>
                <a:spcPts val="0"/>
              </a:spcBef>
              <a:spcAft>
                <a:spcPts val="600"/>
              </a:spcAft>
              <a:buNone/>
            </a:pPr>
            <a:r>
              <a:rPr lang="en-GB" sz="1600" dirty="0"/>
              <a:t>Quickly and easily schedule operational resource by looking at forward looking schedules. Only allocate the amount of staff you’ll need, keeping passengers happy and reducing revenue loss. </a:t>
            </a:r>
          </a:p>
          <a:p>
            <a:pPr marL="0" indent="0">
              <a:spcBef>
                <a:spcPts val="0"/>
              </a:spcBef>
              <a:spcAft>
                <a:spcPts val="600"/>
              </a:spcAft>
              <a:buNone/>
            </a:pPr>
            <a:endParaRPr lang="en-GB" sz="1600" dirty="0"/>
          </a:p>
          <a:p>
            <a:pPr marL="0" indent="0">
              <a:spcBef>
                <a:spcPts val="0"/>
              </a:spcBef>
              <a:spcAft>
                <a:spcPts val="600"/>
              </a:spcAft>
              <a:buNone/>
            </a:pPr>
            <a:r>
              <a:rPr lang="en-GB" sz="1600" b="1" dirty="0">
                <a:latin typeface="F37 Bolton Bold" pitchFamily="2" charset="77"/>
              </a:rPr>
              <a:t>Unlock Network Opportunities </a:t>
            </a:r>
          </a:p>
          <a:p>
            <a:pPr marL="0" indent="0">
              <a:spcBef>
                <a:spcPts val="0"/>
              </a:spcBef>
              <a:spcAft>
                <a:spcPts val="600"/>
              </a:spcAft>
              <a:buNone/>
            </a:pPr>
            <a:r>
              <a:rPr lang="en-GB" sz="1600" dirty="0"/>
              <a:t>Gain competitive intelligence to drive market insight and spot potential opportunities for route and network development. </a:t>
            </a:r>
          </a:p>
          <a:p>
            <a:pPr marL="0" indent="0">
              <a:spcBef>
                <a:spcPts val="0"/>
              </a:spcBef>
              <a:spcAft>
                <a:spcPts val="600"/>
              </a:spcAft>
              <a:buNone/>
            </a:pPr>
            <a:endParaRPr lang="en-GB" sz="1600" dirty="0"/>
          </a:p>
          <a:p>
            <a:pPr marL="0" indent="0">
              <a:spcBef>
                <a:spcPts val="0"/>
              </a:spcBef>
              <a:spcAft>
                <a:spcPts val="600"/>
              </a:spcAft>
              <a:buNone/>
            </a:pPr>
            <a:r>
              <a:rPr lang="en-GB" sz="1600" b="1" dirty="0">
                <a:latin typeface="F37 Bolton Bold" pitchFamily="2" charset="77"/>
              </a:rPr>
              <a:t>Forecast Demand </a:t>
            </a:r>
          </a:p>
          <a:p>
            <a:pPr marL="0" indent="0">
              <a:spcBef>
                <a:spcPts val="0"/>
              </a:spcBef>
              <a:spcAft>
                <a:spcPts val="600"/>
              </a:spcAft>
              <a:buNone/>
            </a:pPr>
            <a:r>
              <a:rPr lang="en-GB" sz="1600" dirty="0"/>
              <a:t>Use historical data and forward looking schedules to model and forecast passenger flow, budgets and revenue. Analyse demand drivers to have a clear view on what’s happening medium-long term.</a:t>
            </a:r>
          </a:p>
        </p:txBody>
      </p:sp>
    </p:spTree>
    <p:extLst>
      <p:ext uri="{BB962C8B-B14F-4D97-AF65-F5344CB8AC3E}">
        <p14:creationId xmlns:p14="http://schemas.microsoft.com/office/powerpoint/2010/main" val="2359546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4CC26CF5-C60C-ED42-9584-8A68E42FE2AD}"/>
              </a:ext>
            </a:extLst>
          </p:cNvPr>
          <p:cNvSpPr txBox="1">
            <a:spLocks/>
          </p:cNvSpPr>
          <p:nvPr/>
        </p:nvSpPr>
        <p:spPr>
          <a:xfrm>
            <a:off x="766764" y="905032"/>
            <a:ext cx="2741979"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Don’t just </a:t>
            </a:r>
            <a:br>
              <a:rPr lang="en-GB" sz="2400" dirty="0"/>
            </a:br>
            <a:r>
              <a:rPr lang="en-GB" sz="2400" b="1" dirty="0">
                <a:solidFill>
                  <a:srgbClr val="FFD602"/>
                </a:solidFill>
                <a:latin typeface="F37 Bolton Bold" pitchFamily="2" charset="77"/>
              </a:rPr>
              <a:t>take our word for it </a:t>
            </a:r>
          </a:p>
        </p:txBody>
      </p:sp>
      <p:sp>
        <p:nvSpPr>
          <p:cNvPr id="5" name="Content Placeholder 4">
            <a:extLst>
              <a:ext uri="{FF2B5EF4-FFF2-40B4-BE49-F238E27FC236}">
                <a16:creationId xmlns:a16="http://schemas.microsoft.com/office/drawing/2014/main" id="{0489A009-2401-CA43-B9B3-F072614401CB}"/>
              </a:ext>
            </a:extLst>
          </p:cNvPr>
          <p:cNvSpPr txBox="1">
            <a:spLocks/>
          </p:cNvSpPr>
          <p:nvPr/>
        </p:nvSpPr>
        <p:spPr>
          <a:xfrm>
            <a:off x="1573820" y="4535133"/>
            <a:ext cx="4047393" cy="974810"/>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200" dirty="0"/>
              <a:t>“Otonomi chose OAG over its competitors for its incredible flexibility in product offerings and solutions, despite being a global tier-1 player in the aviation space.</a:t>
            </a:r>
            <a:br>
              <a:rPr lang="en-GB" sz="1200" dirty="0"/>
            </a:br>
            <a:br>
              <a:rPr lang="en-GB" sz="1200" dirty="0"/>
            </a:br>
            <a:r>
              <a:rPr lang="en-GB" sz="1200" dirty="0"/>
              <a:t>Without OAG, we wouldn't have the right data, the right pricing or the right risk model for our insurance partners. Without OAG, there's no business."</a:t>
            </a:r>
          </a:p>
        </p:txBody>
      </p:sp>
      <p:pic>
        <p:nvPicPr>
          <p:cNvPr id="6" name="Picture 5" descr="Logo&#10;&#10;Description automatically generated">
            <a:extLst>
              <a:ext uri="{FF2B5EF4-FFF2-40B4-BE49-F238E27FC236}">
                <a16:creationId xmlns:a16="http://schemas.microsoft.com/office/drawing/2014/main" id="{F5A13DF5-A851-9342-9BD3-C9A74DF459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8758" y="3086070"/>
            <a:ext cx="1879969" cy="1237785"/>
          </a:xfrm>
          <a:prstGeom prst="rect">
            <a:avLst/>
          </a:prstGeom>
        </p:spPr>
      </p:pic>
      <p:sp>
        <p:nvSpPr>
          <p:cNvPr id="7" name="Content Placeholder 4">
            <a:extLst>
              <a:ext uri="{FF2B5EF4-FFF2-40B4-BE49-F238E27FC236}">
                <a16:creationId xmlns:a16="http://schemas.microsoft.com/office/drawing/2014/main" id="{825328EA-5B14-1A46-91C2-B989C394985E}"/>
              </a:ext>
            </a:extLst>
          </p:cNvPr>
          <p:cNvSpPr txBox="1">
            <a:spLocks/>
          </p:cNvSpPr>
          <p:nvPr/>
        </p:nvSpPr>
        <p:spPr>
          <a:xfrm>
            <a:off x="1573820" y="1899983"/>
            <a:ext cx="4437185" cy="974810"/>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GB" dirty="0">
                <a:latin typeface="F37 Bolton Bold" panose="00000800000000000000" pitchFamily="50" charset="0"/>
              </a:rPr>
              <a:t>–  Compressed admin costs by 90%.</a:t>
            </a:r>
          </a:p>
          <a:p>
            <a:pPr marL="0" indent="0">
              <a:spcBef>
                <a:spcPts val="0"/>
              </a:spcBef>
              <a:spcAft>
                <a:spcPts val="600"/>
              </a:spcAft>
              <a:buNone/>
            </a:pPr>
            <a:r>
              <a:rPr lang="en-GB" dirty="0">
                <a:latin typeface="F37 Bolton Bold" panose="00000800000000000000" pitchFamily="50" charset="0"/>
              </a:rPr>
              <a:t>–  Operating costs are near zero.</a:t>
            </a:r>
          </a:p>
          <a:p>
            <a:pPr marL="0" indent="0">
              <a:spcBef>
                <a:spcPts val="0"/>
              </a:spcBef>
              <a:spcAft>
                <a:spcPts val="600"/>
              </a:spcAft>
              <a:buNone/>
            </a:pPr>
            <a:r>
              <a:rPr lang="en-GB" dirty="0">
                <a:latin typeface="F37 Bolton Bold" panose="00000800000000000000" pitchFamily="50" charset="0"/>
              </a:rPr>
              <a:t>–  2X client ROI.</a:t>
            </a:r>
          </a:p>
        </p:txBody>
      </p:sp>
      <p:pic>
        <p:nvPicPr>
          <p:cNvPr id="3" name="Picture 2" descr="Logo&#10;&#10;Description automatically generated">
            <a:extLst>
              <a:ext uri="{FF2B5EF4-FFF2-40B4-BE49-F238E27FC236}">
                <a16:creationId xmlns:a16="http://schemas.microsoft.com/office/drawing/2014/main" id="{63C9D62E-943E-70E1-5176-BFC3EAB5F9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9017" y="2900903"/>
            <a:ext cx="1881100" cy="1608117"/>
          </a:xfrm>
          <a:prstGeom prst="rect">
            <a:avLst/>
          </a:prstGeom>
        </p:spPr>
      </p:pic>
      <p:sp>
        <p:nvSpPr>
          <p:cNvPr id="8" name="Content Placeholder 4">
            <a:extLst>
              <a:ext uri="{FF2B5EF4-FFF2-40B4-BE49-F238E27FC236}">
                <a16:creationId xmlns:a16="http://schemas.microsoft.com/office/drawing/2014/main" id="{108C83CD-743D-1527-E403-617973F1C996}"/>
              </a:ext>
            </a:extLst>
          </p:cNvPr>
          <p:cNvSpPr txBox="1">
            <a:spLocks/>
          </p:cNvSpPr>
          <p:nvPr/>
        </p:nvSpPr>
        <p:spPr>
          <a:xfrm>
            <a:off x="7050638" y="1899983"/>
            <a:ext cx="4437185" cy="974810"/>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GB" dirty="0">
                <a:latin typeface="F37 Bolton Bold" panose="00000800000000000000" pitchFamily="50" charset="0"/>
              </a:rPr>
              <a:t>–  Significant time saved.</a:t>
            </a:r>
          </a:p>
          <a:p>
            <a:pPr marL="0" indent="0">
              <a:spcBef>
                <a:spcPts val="0"/>
              </a:spcBef>
              <a:spcAft>
                <a:spcPts val="600"/>
              </a:spcAft>
              <a:buNone/>
            </a:pPr>
            <a:r>
              <a:rPr lang="en-GB" dirty="0">
                <a:latin typeface="F37 Bolton Bold" panose="00000800000000000000" pitchFamily="50" charset="0"/>
              </a:rPr>
              <a:t>–  Risks minimized for customers.</a:t>
            </a:r>
          </a:p>
          <a:p>
            <a:pPr marL="0" indent="0">
              <a:spcBef>
                <a:spcPts val="0"/>
              </a:spcBef>
              <a:spcAft>
                <a:spcPts val="600"/>
              </a:spcAft>
              <a:buNone/>
            </a:pPr>
            <a:r>
              <a:rPr lang="en-GB" dirty="0">
                <a:latin typeface="F37 Bolton Bold" panose="00000800000000000000" pitchFamily="50" charset="0"/>
              </a:rPr>
              <a:t>–  Increased customer transparency. </a:t>
            </a:r>
          </a:p>
        </p:txBody>
      </p:sp>
      <p:sp>
        <p:nvSpPr>
          <p:cNvPr id="10" name="TextBox 9">
            <a:extLst>
              <a:ext uri="{FF2B5EF4-FFF2-40B4-BE49-F238E27FC236}">
                <a16:creationId xmlns:a16="http://schemas.microsoft.com/office/drawing/2014/main" id="{317014FB-7A7E-3E3F-B3F4-5D20C5E8F2BC}"/>
              </a:ext>
            </a:extLst>
          </p:cNvPr>
          <p:cNvSpPr txBox="1"/>
          <p:nvPr/>
        </p:nvSpPr>
        <p:spPr>
          <a:xfrm>
            <a:off x="6806315" y="4535130"/>
            <a:ext cx="5066503" cy="1754326"/>
          </a:xfrm>
          <a:prstGeom prst="rect">
            <a:avLst/>
          </a:prstGeom>
          <a:noFill/>
        </p:spPr>
        <p:txBody>
          <a:bodyPr wrap="square">
            <a:spAutoFit/>
          </a:bodyPr>
          <a:lstStyle/>
          <a:p>
            <a:pPr algn="ctr"/>
            <a:r>
              <a:rPr lang="en-GB" sz="1200" b="0" i="0" dirty="0">
                <a:solidFill>
                  <a:srgbClr val="090A0E"/>
                </a:solidFill>
                <a:effectLst/>
                <a:latin typeface="F37 Bolton Light" panose="00000400000000000000" pitchFamily="50" charset="0"/>
              </a:rPr>
              <a:t>“It’s all about the data storage. Access to the data in Snowflake made it easy for us to build a pipeline around. This was a game changer for us compared to other solutions on the market. </a:t>
            </a:r>
          </a:p>
          <a:p>
            <a:pPr algn="ctr"/>
            <a:endParaRPr lang="en-GB" sz="1200" dirty="0">
              <a:solidFill>
                <a:srgbClr val="090A0E"/>
              </a:solidFill>
              <a:latin typeface="F37 Bolton Light" panose="00000400000000000000" pitchFamily="50" charset="0"/>
            </a:endParaRPr>
          </a:p>
          <a:p>
            <a:pPr algn="ctr"/>
            <a:r>
              <a:rPr lang="en-GB" sz="1200" dirty="0">
                <a:latin typeface="F37 Bolton Light" panose="00000400000000000000" pitchFamily="50" charset="0"/>
              </a:rPr>
              <a:t>When considering different vendors, it was OAG’s coverage confidence, transparency and uptime that made them stand out, not to mention the support and technical documentation available. It’s so important for us to have accurate data that we can always access, which is why we selected OAG.”</a:t>
            </a:r>
          </a:p>
        </p:txBody>
      </p:sp>
    </p:spTree>
    <p:extLst>
      <p:ext uri="{BB962C8B-B14F-4D97-AF65-F5344CB8AC3E}">
        <p14:creationId xmlns:p14="http://schemas.microsoft.com/office/powerpoint/2010/main" val="56982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4CC26CF5-C60C-ED42-9584-8A68E42FE2AD}"/>
              </a:ext>
            </a:extLst>
          </p:cNvPr>
          <p:cNvSpPr txBox="1">
            <a:spLocks/>
          </p:cNvSpPr>
          <p:nvPr/>
        </p:nvSpPr>
        <p:spPr>
          <a:xfrm>
            <a:off x="766765" y="905032"/>
            <a:ext cx="2444268"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Our Difference</a:t>
            </a:r>
            <a:endParaRPr lang="en-GB" sz="2400" b="1" dirty="0">
              <a:latin typeface="F37 Bolton Bold" pitchFamily="2" charset="77"/>
            </a:endParaRPr>
          </a:p>
        </p:txBody>
      </p:sp>
      <p:grpSp>
        <p:nvGrpSpPr>
          <p:cNvPr id="6" name="Group 5">
            <a:extLst>
              <a:ext uri="{FF2B5EF4-FFF2-40B4-BE49-F238E27FC236}">
                <a16:creationId xmlns:a16="http://schemas.microsoft.com/office/drawing/2014/main" id="{6324D35E-F025-F040-812E-A6EC23239B77}"/>
              </a:ext>
            </a:extLst>
          </p:cNvPr>
          <p:cNvGrpSpPr/>
          <p:nvPr/>
        </p:nvGrpSpPr>
        <p:grpSpPr>
          <a:xfrm>
            <a:off x="852996" y="649852"/>
            <a:ext cx="10502658" cy="5606123"/>
            <a:chOff x="769486" y="543580"/>
            <a:chExt cx="10502658" cy="5606123"/>
          </a:xfrm>
        </p:grpSpPr>
        <p:sp>
          <p:nvSpPr>
            <p:cNvPr id="7" name="Oval 6">
              <a:extLst>
                <a:ext uri="{FF2B5EF4-FFF2-40B4-BE49-F238E27FC236}">
                  <a16:creationId xmlns:a16="http://schemas.microsoft.com/office/drawing/2014/main" id="{FFFD6DE0-F3BB-0D4F-8232-D9AE72BBA131}"/>
                </a:ext>
              </a:extLst>
            </p:cNvPr>
            <p:cNvSpPr/>
            <p:nvPr/>
          </p:nvSpPr>
          <p:spPr>
            <a:xfrm>
              <a:off x="3676635" y="3576525"/>
              <a:ext cx="918323" cy="910738"/>
            </a:xfrm>
            <a:prstGeom prst="ellipse">
              <a:avLst/>
            </a:prstGeom>
            <a:solidFill>
              <a:srgbClr val="FFD602"/>
            </a:solidFill>
          </p:spPr>
          <p:txBody>
            <a:bodyPr wrap="none" rtlCol="0" anchor="ctr">
              <a:noAutofit/>
            </a:bodyPr>
            <a:lstStyle/>
            <a:p>
              <a:pPr algn="l"/>
              <a:endParaRPr lang="en-US" sz="1200" dirty="0">
                <a:solidFill>
                  <a:schemeClr val="bg1"/>
                </a:solidFill>
                <a:latin typeface="F37 Bolton" pitchFamily="2" charset="77"/>
                <a:cs typeface="Arial" panose="020B0604020202020204" pitchFamily="34" charset="0"/>
              </a:endParaRPr>
            </a:p>
          </p:txBody>
        </p:sp>
        <p:sp>
          <p:nvSpPr>
            <p:cNvPr id="8" name="Oval 7">
              <a:extLst>
                <a:ext uri="{FF2B5EF4-FFF2-40B4-BE49-F238E27FC236}">
                  <a16:creationId xmlns:a16="http://schemas.microsoft.com/office/drawing/2014/main" id="{B8D3A360-5F7F-2642-8061-675E49F43C7E}"/>
                </a:ext>
              </a:extLst>
            </p:cNvPr>
            <p:cNvSpPr/>
            <p:nvPr/>
          </p:nvSpPr>
          <p:spPr>
            <a:xfrm>
              <a:off x="5514671" y="4296962"/>
              <a:ext cx="918323" cy="910738"/>
            </a:xfrm>
            <a:prstGeom prst="ellipse">
              <a:avLst/>
            </a:prstGeom>
            <a:solidFill>
              <a:srgbClr val="FFD602"/>
            </a:solidFill>
          </p:spPr>
          <p:txBody>
            <a:bodyPr wrap="none" rtlCol="0" anchor="ctr">
              <a:noAutofit/>
            </a:bodyPr>
            <a:lstStyle/>
            <a:p>
              <a:pPr algn="l"/>
              <a:endParaRPr lang="en-US" sz="1200" dirty="0">
                <a:solidFill>
                  <a:schemeClr val="bg1"/>
                </a:solidFill>
                <a:latin typeface="F37 Bolton" pitchFamily="2" charset="77"/>
                <a:cs typeface="Arial" panose="020B0604020202020204" pitchFamily="34" charset="0"/>
              </a:endParaRPr>
            </a:p>
          </p:txBody>
        </p:sp>
        <p:sp>
          <p:nvSpPr>
            <p:cNvPr id="9" name="Oval 8">
              <a:extLst>
                <a:ext uri="{FF2B5EF4-FFF2-40B4-BE49-F238E27FC236}">
                  <a16:creationId xmlns:a16="http://schemas.microsoft.com/office/drawing/2014/main" id="{A6612FE1-BA79-8647-8F19-B359E915DFCA}"/>
                </a:ext>
              </a:extLst>
            </p:cNvPr>
            <p:cNvSpPr/>
            <p:nvPr/>
          </p:nvSpPr>
          <p:spPr>
            <a:xfrm>
              <a:off x="7331397" y="3528720"/>
              <a:ext cx="918323" cy="910738"/>
            </a:xfrm>
            <a:prstGeom prst="ellipse">
              <a:avLst/>
            </a:prstGeom>
            <a:solidFill>
              <a:srgbClr val="FFD602"/>
            </a:solidFill>
          </p:spPr>
          <p:txBody>
            <a:bodyPr wrap="none" rtlCol="0" anchor="ctr">
              <a:noAutofit/>
            </a:bodyPr>
            <a:lstStyle/>
            <a:p>
              <a:pPr algn="l"/>
              <a:endParaRPr lang="en-US" sz="1200" dirty="0">
                <a:solidFill>
                  <a:schemeClr val="bg1"/>
                </a:solidFill>
                <a:latin typeface="F37 Bolton" pitchFamily="2" charset="77"/>
                <a:cs typeface="Arial" panose="020B0604020202020204" pitchFamily="34" charset="0"/>
              </a:endParaRPr>
            </a:p>
          </p:txBody>
        </p:sp>
        <p:sp>
          <p:nvSpPr>
            <p:cNvPr id="10" name="Oval 9">
              <a:extLst>
                <a:ext uri="{FF2B5EF4-FFF2-40B4-BE49-F238E27FC236}">
                  <a16:creationId xmlns:a16="http://schemas.microsoft.com/office/drawing/2014/main" id="{258683CA-4153-4C4D-9A23-46CAAF175EDB}"/>
                </a:ext>
              </a:extLst>
            </p:cNvPr>
            <p:cNvSpPr/>
            <p:nvPr/>
          </p:nvSpPr>
          <p:spPr>
            <a:xfrm>
              <a:off x="7960157" y="1840088"/>
              <a:ext cx="918323" cy="910738"/>
            </a:xfrm>
            <a:prstGeom prst="ellipse">
              <a:avLst/>
            </a:prstGeom>
            <a:solidFill>
              <a:srgbClr val="FFD602"/>
            </a:solidFill>
          </p:spPr>
          <p:txBody>
            <a:bodyPr wrap="none" rtlCol="0" anchor="ctr">
              <a:noAutofit/>
            </a:bodyPr>
            <a:lstStyle/>
            <a:p>
              <a:pPr algn="l"/>
              <a:endParaRPr lang="en-US" sz="1200" dirty="0">
                <a:solidFill>
                  <a:schemeClr val="accent2"/>
                </a:solidFill>
                <a:latin typeface="F37 Bolton" pitchFamily="2" charset="77"/>
                <a:cs typeface="Arial" panose="020B0604020202020204" pitchFamily="34" charset="0"/>
              </a:endParaRPr>
            </a:p>
          </p:txBody>
        </p:sp>
        <p:sp>
          <p:nvSpPr>
            <p:cNvPr id="11" name="Oval 10">
              <a:extLst>
                <a:ext uri="{FF2B5EF4-FFF2-40B4-BE49-F238E27FC236}">
                  <a16:creationId xmlns:a16="http://schemas.microsoft.com/office/drawing/2014/main" id="{99E3B44B-3FB3-CC42-837C-F447031C4B1B}"/>
                </a:ext>
              </a:extLst>
            </p:cNvPr>
            <p:cNvSpPr/>
            <p:nvPr/>
          </p:nvSpPr>
          <p:spPr>
            <a:xfrm>
              <a:off x="3030090" y="1840088"/>
              <a:ext cx="918323" cy="910738"/>
            </a:xfrm>
            <a:prstGeom prst="ellipse">
              <a:avLst/>
            </a:prstGeom>
            <a:solidFill>
              <a:srgbClr val="FFD602"/>
            </a:solidFill>
          </p:spPr>
          <p:txBody>
            <a:bodyPr wrap="none" rtlCol="0" anchor="ctr">
              <a:noAutofit/>
            </a:bodyPr>
            <a:lstStyle/>
            <a:p>
              <a:pPr algn="l"/>
              <a:endParaRPr lang="en-US" sz="1200" dirty="0">
                <a:solidFill>
                  <a:schemeClr val="bg1"/>
                </a:solidFill>
                <a:latin typeface="F37 Bolton" pitchFamily="2" charset="77"/>
                <a:cs typeface="Arial" panose="020B0604020202020204" pitchFamily="34" charset="0"/>
              </a:endParaRPr>
            </a:p>
          </p:txBody>
        </p:sp>
        <p:sp>
          <p:nvSpPr>
            <p:cNvPr id="12" name="Rectangle 11">
              <a:extLst>
                <a:ext uri="{FF2B5EF4-FFF2-40B4-BE49-F238E27FC236}">
                  <a16:creationId xmlns:a16="http://schemas.microsoft.com/office/drawing/2014/main" id="{4F990D64-68F4-074B-9989-22D8DF1F2C1A}"/>
                </a:ext>
              </a:extLst>
            </p:cNvPr>
            <p:cNvSpPr/>
            <p:nvPr/>
          </p:nvSpPr>
          <p:spPr>
            <a:xfrm>
              <a:off x="837896" y="1780242"/>
              <a:ext cx="1916401" cy="1090363"/>
            </a:xfrm>
            <a:prstGeom prst="rect">
              <a:avLst/>
            </a:prstGeom>
          </p:spPr>
          <p:txBody>
            <a:bodyPr wrap="square" lIns="0" tIns="0" rIns="0" bIns="0">
              <a:spAutoFit/>
            </a:bodyPr>
            <a:lstStyle/>
            <a:p>
              <a:pPr algn="r">
                <a:lnSpc>
                  <a:spcPct val="89000"/>
                </a:lnSpc>
                <a:spcAft>
                  <a:spcPts val="600"/>
                </a:spcAft>
              </a:pPr>
              <a:r>
                <a:rPr lang="en-US" b="1" dirty="0">
                  <a:latin typeface="F37 Bolton Bold" pitchFamily="2" charset="77"/>
                  <a:ea typeface="DIN Condensed" panose="020B0606040000020204" pitchFamily="34" charset="77"/>
                  <a:cs typeface="Arial" panose="020B0604020202020204" pitchFamily="34" charset="0"/>
                </a:rPr>
                <a:t>VALIDATION</a:t>
              </a:r>
              <a:endParaRPr lang="en-US" sz="1200" b="1" dirty="0">
                <a:latin typeface="F37 Bolton Bold" pitchFamily="2" charset="77"/>
                <a:ea typeface="DIN Condensed" panose="020B0606040000020204" pitchFamily="34" charset="77"/>
                <a:cs typeface="Arial" panose="020B0604020202020204" pitchFamily="34" charset="0"/>
              </a:endParaRPr>
            </a:p>
            <a:p>
              <a:pPr algn="r">
                <a:lnSpc>
                  <a:spcPct val="89000"/>
                </a:lnSpc>
              </a:pPr>
              <a:r>
                <a:rPr lang="en-GB" sz="1400" dirty="0">
                  <a:latin typeface="F37 Bolton Light" pitchFamily="2" charset="77"/>
                  <a:cs typeface="Arial" panose="020B0604020202020204" pitchFamily="34" charset="0"/>
                </a:rPr>
                <a:t>Bespoke processing to  validate and cleanse data and ensure it meets OAG standards</a:t>
              </a:r>
            </a:p>
          </p:txBody>
        </p:sp>
        <p:sp>
          <p:nvSpPr>
            <p:cNvPr id="14" name="Rectangle 13">
              <a:extLst>
                <a:ext uri="{FF2B5EF4-FFF2-40B4-BE49-F238E27FC236}">
                  <a16:creationId xmlns:a16="http://schemas.microsoft.com/office/drawing/2014/main" id="{0EA7EC8F-B92C-2B45-8A09-49AD5586FDB5}"/>
                </a:ext>
              </a:extLst>
            </p:cNvPr>
            <p:cNvSpPr/>
            <p:nvPr/>
          </p:nvSpPr>
          <p:spPr>
            <a:xfrm>
              <a:off x="769486" y="3493738"/>
              <a:ext cx="2617100" cy="1282082"/>
            </a:xfrm>
            <a:prstGeom prst="rect">
              <a:avLst/>
            </a:prstGeom>
          </p:spPr>
          <p:txBody>
            <a:bodyPr wrap="square" lIns="0" tIns="0" rIns="0" bIns="0">
              <a:spAutoFit/>
            </a:bodyPr>
            <a:lstStyle/>
            <a:p>
              <a:pPr algn="r">
                <a:lnSpc>
                  <a:spcPct val="89000"/>
                </a:lnSpc>
                <a:spcAft>
                  <a:spcPts val="600"/>
                </a:spcAft>
              </a:pPr>
              <a:r>
                <a:rPr lang="en-US" b="1" dirty="0">
                  <a:latin typeface="F37 Bolton Bold" pitchFamily="2" charset="77"/>
                  <a:ea typeface="DIN Condensed" panose="020B0606040000020204" pitchFamily="34" charset="77"/>
                  <a:cs typeface="Arial" panose="020B0604020202020204" pitchFamily="34" charset="0"/>
                </a:rPr>
                <a:t>AGGREGRATOR</a:t>
              </a:r>
              <a:endParaRPr lang="en-US" sz="1400" b="1" dirty="0">
                <a:latin typeface="F37 Bolton Bold" pitchFamily="2" charset="77"/>
                <a:ea typeface="DIN Condensed" panose="020B0606040000020204" pitchFamily="34" charset="77"/>
                <a:cs typeface="Arial" panose="020B0604020202020204" pitchFamily="34" charset="0"/>
              </a:endParaRPr>
            </a:p>
            <a:p>
              <a:pPr algn="r">
                <a:lnSpc>
                  <a:spcPct val="89000"/>
                </a:lnSpc>
              </a:pPr>
              <a:r>
                <a:rPr lang="en-GB" sz="1400" dirty="0">
                  <a:latin typeface="F37 Bolton Light" pitchFamily="2" charset="77"/>
                  <a:cs typeface="Arial" panose="020B0604020202020204" pitchFamily="34" charset="0"/>
                </a:rPr>
                <a:t>Hundreds of data sources, complex data at multiple stages of travel, various formats across different technologies put into an easy to consume format. </a:t>
              </a:r>
            </a:p>
          </p:txBody>
        </p:sp>
        <p:sp>
          <p:nvSpPr>
            <p:cNvPr id="15" name="Rectangle 14">
              <a:extLst>
                <a:ext uri="{FF2B5EF4-FFF2-40B4-BE49-F238E27FC236}">
                  <a16:creationId xmlns:a16="http://schemas.microsoft.com/office/drawing/2014/main" id="{B22837FE-C0C0-A349-B85F-B9E8F96C9F81}"/>
                </a:ext>
              </a:extLst>
            </p:cNvPr>
            <p:cNvSpPr/>
            <p:nvPr/>
          </p:nvSpPr>
          <p:spPr>
            <a:xfrm>
              <a:off x="3898751" y="5442778"/>
              <a:ext cx="4202013" cy="706925"/>
            </a:xfrm>
            <a:prstGeom prst="rect">
              <a:avLst/>
            </a:prstGeom>
          </p:spPr>
          <p:txBody>
            <a:bodyPr wrap="square" lIns="0" tIns="0" rIns="0" bIns="0">
              <a:spAutoFit/>
            </a:bodyPr>
            <a:lstStyle/>
            <a:p>
              <a:pPr algn="ctr">
                <a:lnSpc>
                  <a:spcPct val="89000"/>
                </a:lnSpc>
                <a:spcAft>
                  <a:spcPts val="600"/>
                </a:spcAft>
              </a:pPr>
              <a:r>
                <a:rPr lang="en-US" b="1" dirty="0">
                  <a:latin typeface="F37 Bolton Bold" pitchFamily="2" charset="77"/>
                  <a:ea typeface="DIN Condensed" panose="020B0606040000020204" pitchFamily="34" charset="77"/>
                  <a:cs typeface="Arial" panose="020B0604020202020204" pitchFamily="34" charset="0"/>
                </a:rPr>
                <a:t>ENHANCEMENT</a:t>
              </a:r>
              <a:endParaRPr lang="en-US" sz="1400" b="1" dirty="0">
                <a:latin typeface="F37 Bolton Bold" pitchFamily="2" charset="77"/>
                <a:ea typeface="DIN Condensed" panose="020B0606040000020204" pitchFamily="34" charset="77"/>
                <a:cs typeface="Arial" panose="020B0604020202020204" pitchFamily="34" charset="0"/>
              </a:endParaRPr>
            </a:p>
            <a:p>
              <a:pPr algn="ctr">
                <a:lnSpc>
                  <a:spcPct val="89000"/>
                </a:lnSpc>
              </a:pPr>
              <a:r>
                <a:rPr lang="en-GB" sz="1400" dirty="0">
                  <a:latin typeface="F37 Bolton Light" pitchFamily="2" charset="77"/>
                  <a:cs typeface="Arial" panose="020B0604020202020204" pitchFamily="34" charset="0"/>
                </a:rPr>
                <a:t>Value adding data elements e.g. seat config, terminals, locations, equipment, MCTs </a:t>
              </a:r>
            </a:p>
          </p:txBody>
        </p:sp>
        <p:sp>
          <p:nvSpPr>
            <p:cNvPr id="16" name="Rectangle 15">
              <a:extLst>
                <a:ext uri="{FF2B5EF4-FFF2-40B4-BE49-F238E27FC236}">
                  <a16:creationId xmlns:a16="http://schemas.microsoft.com/office/drawing/2014/main" id="{A1BCA2FC-BFD9-DB45-9C77-1EE506359667}"/>
                </a:ext>
              </a:extLst>
            </p:cNvPr>
            <p:cNvSpPr/>
            <p:nvPr/>
          </p:nvSpPr>
          <p:spPr>
            <a:xfrm>
              <a:off x="9168944" y="1876101"/>
              <a:ext cx="2103200" cy="969817"/>
            </a:xfrm>
            <a:prstGeom prst="rect">
              <a:avLst/>
            </a:prstGeom>
          </p:spPr>
          <p:txBody>
            <a:bodyPr wrap="square" lIns="0" tIns="0" rIns="0" bIns="0">
              <a:spAutoFit/>
            </a:bodyPr>
            <a:lstStyle/>
            <a:p>
              <a:pPr>
                <a:lnSpc>
                  <a:spcPct val="89000"/>
                </a:lnSpc>
                <a:spcAft>
                  <a:spcPts val="600"/>
                </a:spcAft>
              </a:pPr>
              <a:r>
                <a:rPr lang="en-US" b="1" dirty="0">
                  <a:latin typeface="F37 Bolton Bold" pitchFamily="2" charset="77"/>
                  <a:ea typeface="DIN Condensed" panose="020B0606040000020204" pitchFamily="34" charset="77"/>
                  <a:cs typeface="Arial" panose="020B0604020202020204" pitchFamily="34" charset="0"/>
                </a:rPr>
                <a:t>INFRASTRUCTURE</a:t>
              </a:r>
              <a:endParaRPr lang="en-US" sz="1400" b="1" dirty="0">
                <a:latin typeface="F37 Bolton Bold" pitchFamily="2" charset="77"/>
                <a:ea typeface="DIN Condensed" panose="020B0606040000020204" pitchFamily="34" charset="77"/>
                <a:cs typeface="Arial" panose="020B0604020202020204" pitchFamily="34" charset="0"/>
              </a:endParaRPr>
            </a:p>
            <a:p>
              <a:r>
                <a:rPr lang="en-GB" sz="1400" dirty="0">
                  <a:latin typeface="F37 Bolton Light" pitchFamily="2" charset="77"/>
                  <a:cs typeface="Arial" panose="020B0604020202020204" pitchFamily="34" charset="0"/>
                </a:rPr>
                <a:t>Modern and secure platform, hosted in the OAG Metis cloud </a:t>
              </a:r>
            </a:p>
          </p:txBody>
        </p:sp>
        <p:sp>
          <p:nvSpPr>
            <p:cNvPr id="17" name="Rectangle 16">
              <a:extLst>
                <a:ext uri="{FF2B5EF4-FFF2-40B4-BE49-F238E27FC236}">
                  <a16:creationId xmlns:a16="http://schemas.microsoft.com/office/drawing/2014/main" id="{D5A19961-FD2C-7A4E-ACF5-3B36AB96F899}"/>
                </a:ext>
              </a:extLst>
            </p:cNvPr>
            <p:cNvSpPr/>
            <p:nvPr/>
          </p:nvSpPr>
          <p:spPr>
            <a:xfrm>
              <a:off x="8574733" y="3493738"/>
              <a:ext cx="2150120" cy="898644"/>
            </a:xfrm>
            <a:prstGeom prst="rect">
              <a:avLst/>
            </a:prstGeom>
          </p:spPr>
          <p:txBody>
            <a:bodyPr wrap="square" lIns="0" tIns="0" rIns="0" bIns="0">
              <a:spAutoFit/>
            </a:bodyPr>
            <a:lstStyle/>
            <a:p>
              <a:pPr>
                <a:lnSpc>
                  <a:spcPct val="89000"/>
                </a:lnSpc>
                <a:spcAft>
                  <a:spcPts val="600"/>
                </a:spcAft>
              </a:pPr>
              <a:r>
                <a:rPr lang="en-US" b="1" dirty="0">
                  <a:latin typeface="F37 Bolton Bold" pitchFamily="2" charset="77"/>
                  <a:ea typeface="DIN Condensed" panose="020B0606040000020204" pitchFamily="34" charset="77"/>
                  <a:cs typeface="Arial" panose="020B0604020202020204" pitchFamily="34" charset="0"/>
                </a:rPr>
                <a:t>FLEXIBILITY</a:t>
              </a:r>
              <a:endParaRPr lang="en-US" sz="1400" b="1" dirty="0">
                <a:latin typeface="F37 Bolton Bold" pitchFamily="2" charset="77"/>
                <a:ea typeface="DIN Condensed" panose="020B0606040000020204" pitchFamily="34" charset="77"/>
                <a:cs typeface="Arial" panose="020B0604020202020204" pitchFamily="34" charset="0"/>
              </a:endParaRPr>
            </a:p>
            <a:p>
              <a:pPr>
                <a:lnSpc>
                  <a:spcPct val="89000"/>
                </a:lnSpc>
              </a:pPr>
              <a:r>
                <a:rPr lang="en-GB" sz="1400" dirty="0">
                  <a:latin typeface="F37 Bolton Light" pitchFamily="2" charset="77"/>
                  <a:cs typeface="Arial" panose="020B0604020202020204" pitchFamily="34" charset="0"/>
                </a:rPr>
                <a:t>Usage and data freshness-based pricing, unique to your requirements</a:t>
              </a:r>
            </a:p>
          </p:txBody>
        </p:sp>
        <p:sp>
          <p:nvSpPr>
            <p:cNvPr id="18" name="Arc 17">
              <a:extLst>
                <a:ext uri="{FF2B5EF4-FFF2-40B4-BE49-F238E27FC236}">
                  <a16:creationId xmlns:a16="http://schemas.microsoft.com/office/drawing/2014/main" id="{8B5B3449-C4ED-E04D-9A81-6B35953B86D1}"/>
                </a:ext>
              </a:extLst>
            </p:cNvPr>
            <p:cNvSpPr/>
            <p:nvPr/>
          </p:nvSpPr>
          <p:spPr>
            <a:xfrm rot="10800000">
              <a:off x="4231300" y="544306"/>
              <a:ext cx="3476171" cy="3474720"/>
            </a:xfrm>
            <a:prstGeom prst="arc">
              <a:avLst>
                <a:gd name="adj1" fmla="val 10800897"/>
                <a:gd name="adj2" fmla="val 13510334"/>
              </a:avLst>
            </a:prstGeom>
            <a:ln w="114300"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F37 Bolton" pitchFamily="2" charset="77"/>
                <a:cs typeface="Arial" panose="020B0604020202020204" pitchFamily="34" charset="0"/>
              </a:endParaRPr>
            </a:p>
          </p:txBody>
        </p:sp>
        <p:sp>
          <p:nvSpPr>
            <p:cNvPr id="19" name="Arc 18">
              <a:extLst>
                <a:ext uri="{FF2B5EF4-FFF2-40B4-BE49-F238E27FC236}">
                  <a16:creationId xmlns:a16="http://schemas.microsoft.com/office/drawing/2014/main" id="{74DC7CA0-E20D-DF49-B8C3-41FE4EE17505}"/>
                </a:ext>
              </a:extLst>
            </p:cNvPr>
            <p:cNvSpPr/>
            <p:nvPr/>
          </p:nvSpPr>
          <p:spPr>
            <a:xfrm rot="13500000">
              <a:off x="4231300" y="544306"/>
              <a:ext cx="3476171" cy="3474720"/>
            </a:xfrm>
            <a:prstGeom prst="arc">
              <a:avLst>
                <a:gd name="adj1" fmla="val 10800897"/>
                <a:gd name="adj2" fmla="val 13510334"/>
              </a:avLst>
            </a:prstGeom>
            <a:ln w="114300" cap="rnd">
              <a:solidFill>
                <a:schemeClr val="accent3">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F37 Bolton" pitchFamily="2" charset="77"/>
                <a:cs typeface="Arial" panose="020B0604020202020204" pitchFamily="34" charset="0"/>
              </a:endParaRPr>
            </a:p>
          </p:txBody>
        </p:sp>
        <p:sp>
          <p:nvSpPr>
            <p:cNvPr id="20" name="Arc 19">
              <a:extLst>
                <a:ext uri="{FF2B5EF4-FFF2-40B4-BE49-F238E27FC236}">
                  <a16:creationId xmlns:a16="http://schemas.microsoft.com/office/drawing/2014/main" id="{1173FB58-02C9-5849-9110-801DD9A41310}"/>
                </a:ext>
              </a:extLst>
            </p:cNvPr>
            <p:cNvSpPr/>
            <p:nvPr/>
          </p:nvSpPr>
          <p:spPr>
            <a:xfrm rot="16200000">
              <a:off x="4231300" y="544306"/>
              <a:ext cx="3476171" cy="3474720"/>
            </a:xfrm>
            <a:prstGeom prst="arc">
              <a:avLst>
                <a:gd name="adj1" fmla="val 10800897"/>
                <a:gd name="adj2" fmla="val 13489616"/>
              </a:avLst>
            </a:prstGeom>
            <a:ln w="114300" cap="rnd">
              <a:solidFill>
                <a:schemeClr val="accent1">
                  <a:lumMod val="50000"/>
                  <a:lumOff val="50000"/>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F37 Bolton" pitchFamily="2" charset="77"/>
                <a:cs typeface="Arial" panose="020B0604020202020204" pitchFamily="34" charset="0"/>
              </a:endParaRPr>
            </a:p>
          </p:txBody>
        </p:sp>
        <p:sp>
          <p:nvSpPr>
            <p:cNvPr id="21" name="Arc 20">
              <a:extLst>
                <a:ext uri="{FF2B5EF4-FFF2-40B4-BE49-F238E27FC236}">
                  <a16:creationId xmlns:a16="http://schemas.microsoft.com/office/drawing/2014/main" id="{317E7F4D-5879-DA4A-B328-34A834835FA5}"/>
                </a:ext>
              </a:extLst>
            </p:cNvPr>
            <p:cNvSpPr/>
            <p:nvPr/>
          </p:nvSpPr>
          <p:spPr>
            <a:xfrm rot="18900000">
              <a:off x="4231300" y="544306"/>
              <a:ext cx="3476171" cy="3474720"/>
            </a:xfrm>
            <a:prstGeom prst="arc">
              <a:avLst>
                <a:gd name="adj1" fmla="val 10824533"/>
                <a:gd name="adj2" fmla="val 13510334"/>
              </a:avLst>
            </a:prstGeom>
            <a:ln w="114300" cap="rnd">
              <a:solidFill>
                <a:schemeClr val="tx1">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dirty="0">
                <a:latin typeface="F37 Bolton" pitchFamily="2" charset="77"/>
                <a:cs typeface="Arial" panose="020B0604020202020204" pitchFamily="34" charset="0"/>
              </a:endParaRPr>
            </a:p>
          </p:txBody>
        </p:sp>
        <p:sp>
          <p:nvSpPr>
            <p:cNvPr id="22" name="Oval 21">
              <a:extLst>
                <a:ext uri="{FF2B5EF4-FFF2-40B4-BE49-F238E27FC236}">
                  <a16:creationId xmlns:a16="http://schemas.microsoft.com/office/drawing/2014/main" id="{3ED2C0E4-ED78-6042-8F64-FBC1A338A5D6}"/>
                </a:ext>
              </a:extLst>
            </p:cNvPr>
            <p:cNvSpPr>
              <a:spLocks noChangeAspect="1"/>
            </p:cNvSpPr>
            <p:nvPr/>
          </p:nvSpPr>
          <p:spPr>
            <a:xfrm rot="10800000">
              <a:off x="7630908" y="2205466"/>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F37 Bolton" pitchFamily="2" charset="77"/>
                <a:cs typeface="Arial" panose="020B0604020202020204" pitchFamily="34" charset="0"/>
              </a:endParaRPr>
            </a:p>
          </p:txBody>
        </p:sp>
        <p:sp>
          <p:nvSpPr>
            <p:cNvPr id="23" name="Oval 22">
              <a:extLst>
                <a:ext uri="{FF2B5EF4-FFF2-40B4-BE49-F238E27FC236}">
                  <a16:creationId xmlns:a16="http://schemas.microsoft.com/office/drawing/2014/main" id="{C5A9F244-ADB0-6046-8841-44DA6B76D7F0}"/>
                </a:ext>
              </a:extLst>
            </p:cNvPr>
            <p:cNvSpPr>
              <a:spLocks noChangeAspect="1"/>
            </p:cNvSpPr>
            <p:nvPr/>
          </p:nvSpPr>
          <p:spPr>
            <a:xfrm rot="10800000">
              <a:off x="7116590" y="3433929"/>
              <a:ext cx="152400" cy="152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F37 Bolton" pitchFamily="2" charset="77"/>
                <a:cs typeface="Arial" panose="020B0604020202020204" pitchFamily="34" charset="0"/>
              </a:endParaRPr>
            </a:p>
          </p:txBody>
        </p:sp>
        <p:sp>
          <p:nvSpPr>
            <p:cNvPr id="24" name="Oval 23">
              <a:extLst>
                <a:ext uri="{FF2B5EF4-FFF2-40B4-BE49-F238E27FC236}">
                  <a16:creationId xmlns:a16="http://schemas.microsoft.com/office/drawing/2014/main" id="{E68FB4F1-4BCA-3E49-9FA1-FFBD3C16412D}"/>
                </a:ext>
              </a:extLst>
            </p:cNvPr>
            <p:cNvSpPr>
              <a:spLocks noChangeAspect="1"/>
            </p:cNvSpPr>
            <p:nvPr/>
          </p:nvSpPr>
          <p:spPr>
            <a:xfrm rot="10800000">
              <a:off x="5895562" y="3943189"/>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F37 Bolton" pitchFamily="2" charset="77"/>
                <a:cs typeface="Arial" panose="020B0604020202020204" pitchFamily="34" charset="0"/>
              </a:endParaRPr>
            </a:p>
          </p:txBody>
        </p:sp>
        <p:sp>
          <p:nvSpPr>
            <p:cNvPr id="25" name="Oval 24">
              <a:extLst>
                <a:ext uri="{FF2B5EF4-FFF2-40B4-BE49-F238E27FC236}">
                  <a16:creationId xmlns:a16="http://schemas.microsoft.com/office/drawing/2014/main" id="{3C7085E1-4452-1B49-AF6B-1B46033E1B2C}"/>
                </a:ext>
              </a:extLst>
            </p:cNvPr>
            <p:cNvSpPr>
              <a:spLocks noChangeAspect="1"/>
            </p:cNvSpPr>
            <p:nvPr/>
          </p:nvSpPr>
          <p:spPr>
            <a:xfrm rot="10800000">
              <a:off x="4666234" y="3433929"/>
              <a:ext cx="152400" cy="152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F37 Bolton" pitchFamily="2" charset="77"/>
                <a:cs typeface="Arial" panose="020B0604020202020204" pitchFamily="34" charset="0"/>
              </a:endParaRPr>
            </a:p>
          </p:txBody>
        </p:sp>
        <p:sp>
          <p:nvSpPr>
            <p:cNvPr id="26" name="Oval 25">
              <a:extLst>
                <a:ext uri="{FF2B5EF4-FFF2-40B4-BE49-F238E27FC236}">
                  <a16:creationId xmlns:a16="http://schemas.microsoft.com/office/drawing/2014/main" id="{1EDAD5FA-BDF9-654B-A54E-937081F26A03}"/>
                </a:ext>
              </a:extLst>
            </p:cNvPr>
            <p:cNvSpPr>
              <a:spLocks noChangeAspect="1"/>
            </p:cNvSpPr>
            <p:nvPr/>
          </p:nvSpPr>
          <p:spPr>
            <a:xfrm rot="10800000">
              <a:off x="4158202" y="2205466"/>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F37 Bolton" pitchFamily="2" charset="77"/>
                <a:cs typeface="Arial" panose="020B0604020202020204" pitchFamily="34" charset="0"/>
              </a:endParaRPr>
            </a:p>
          </p:txBody>
        </p:sp>
        <p:pic>
          <p:nvPicPr>
            <p:cNvPr id="27" name="Picture 26">
              <a:extLst>
                <a:ext uri="{FF2B5EF4-FFF2-40B4-BE49-F238E27FC236}">
                  <a16:creationId xmlns:a16="http://schemas.microsoft.com/office/drawing/2014/main" id="{3520E368-0C28-6F4C-9FD1-F7377A3152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1989" y="2132854"/>
              <a:ext cx="623106" cy="308274"/>
            </a:xfrm>
            <a:prstGeom prst="rect">
              <a:avLst/>
            </a:prstGeom>
          </p:spPr>
        </p:pic>
        <p:pic>
          <p:nvPicPr>
            <p:cNvPr id="28" name="Picture 27">
              <a:extLst>
                <a:ext uri="{FF2B5EF4-FFF2-40B4-BE49-F238E27FC236}">
                  <a16:creationId xmlns:a16="http://schemas.microsoft.com/office/drawing/2014/main" id="{B7208CEA-D2EA-6C4D-B0E6-96B93CE958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700000">
              <a:off x="5808089" y="4400690"/>
              <a:ext cx="322198" cy="726311"/>
            </a:xfrm>
            <a:prstGeom prst="rect">
              <a:avLst/>
            </a:prstGeom>
          </p:spPr>
        </p:pic>
        <p:pic>
          <p:nvPicPr>
            <p:cNvPr id="29" name="Picture 28">
              <a:extLst>
                <a:ext uri="{FF2B5EF4-FFF2-40B4-BE49-F238E27FC236}">
                  <a16:creationId xmlns:a16="http://schemas.microsoft.com/office/drawing/2014/main" id="{0A3F9F30-82F7-674A-90DA-E8FB9C24BC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6378" y="3819168"/>
              <a:ext cx="609600" cy="457200"/>
            </a:xfrm>
            <a:prstGeom prst="rect">
              <a:avLst/>
            </a:prstGeom>
          </p:spPr>
        </p:pic>
        <p:pic>
          <p:nvPicPr>
            <p:cNvPr id="30" name="Picture 29">
              <a:extLst>
                <a:ext uri="{FF2B5EF4-FFF2-40B4-BE49-F238E27FC236}">
                  <a16:creationId xmlns:a16="http://schemas.microsoft.com/office/drawing/2014/main" id="{DFC2C46E-D3D4-2B4F-978E-95DFD04713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4326" y="3717612"/>
              <a:ext cx="492710" cy="520083"/>
            </a:xfrm>
            <a:prstGeom prst="rect">
              <a:avLst/>
            </a:prstGeom>
          </p:spPr>
        </p:pic>
        <p:pic>
          <p:nvPicPr>
            <p:cNvPr id="31" name="Picture 30">
              <a:extLst>
                <a:ext uri="{FF2B5EF4-FFF2-40B4-BE49-F238E27FC236}">
                  <a16:creationId xmlns:a16="http://schemas.microsoft.com/office/drawing/2014/main" id="{C2DEE437-E6E3-A64A-8938-37162A55EA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47473" y="2080899"/>
              <a:ext cx="551918" cy="451569"/>
            </a:xfrm>
            <a:prstGeom prst="rect">
              <a:avLst/>
            </a:prstGeom>
          </p:spPr>
        </p:pic>
        <p:sp>
          <p:nvSpPr>
            <p:cNvPr id="32" name="Rectangle 31">
              <a:extLst>
                <a:ext uri="{FF2B5EF4-FFF2-40B4-BE49-F238E27FC236}">
                  <a16:creationId xmlns:a16="http://schemas.microsoft.com/office/drawing/2014/main" id="{9A9D1101-FCD8-C04B-A1DB-2FFEC6DF2495}"/>
                </a:ext>
              </a:extLst>
            </p:cNvPr>
            <p:cNvSpPr/>
            <p:nvPr/>
          </p:nvSpPr>
          <p:spPr>
            <a:xfrm>
              <a:off x="4574444" y="2521218"/>
              <a:ext cx="2838568" cy="1021946"/>
            </a:xfrm>
            <a:prstGeom prst="rect">
              <a:avLst/>
            </a:prstGeom>
          </p:spPr>
          <p:txBody>
            <a:bodyPr wrap="square" lIns="0" tIns="0" rIns="0" bIns="0">
              <a:spAutoFit/>
            </a:bodyPr>
            <a:lstStyle/>
            <a:p>
              <a:pPr algn="ctr">
                <a:lnSpc>
                  <a:spcPct val="89000"/>
                </a:lnSpc>
                <a:spcAft>
                  <a:spcPts val="600"/>
                </a:spcAft>
              </a:pPr>
              <a:r>
                <a:rPr lang="en-US" b="1" dirty="0">
                  <a:latin typeface="F37 Bolton Bold" pitchFamily="2" charset="77"/>
                  <a:ea typeface="DIN Condensed" panose="020B0606040000020204" pitchFamily="34" charset="77"/>
                  <a:cs typeface="Arial" panose="020B0604020202020204" pitchFamily="34" charset="0"/>
                </a:rPr>
                <a:t>EXPERTISE</a:t>
              </a:r>
              <a:endParaRPr lang="en-US" sz="1400" b="1" dirty="0">
                <a:latin typeface="F37 Bolton Bold" pitchFamily="2" charset="77"/>
                <a:ea typeface="DIN Condensed" panose="020B0606040000020204" pitchFamily="34" charset="77"/>
                <a:cs typeface="Arial" panose="020B0604020202020204" pitchFamily="34" charset="0"/>
              </a:endParaRPr>
            </a:p>
            <a:p>
              <a:pPr algn="ctr">
                <a:lnSpc>
                  <a:spcPct val="89000"/>
                </a:lnSpc>
              </a:pPr>
              <a:r>
                <a:rPr lang="en-GB" sz="1400" dirty="0">
                  <a:latin typeface="F37 Bolton Light" pitchFamily="2" charset="77"/>
                  <a:cs typeface="Arial" panose="020B0604020202020204" pitchFamily="34" charset="0"/>
                </a:rPr>
                <a:t>Data complexity, system feeds</a:t>
              </a:r>
              <a:br>
                <a:rPr lang="en-GB" sz="1400" dirty="0">
                  <a:latin typeface="F37 Bolton Light" pitchFamily="2" charset="77"/>
                  <a:cs typeface="Arial" panose="020B0604020202020204" pitchFamily="34" charset="0"/>
                </a:rPr>
              </a:br>
              <a:r>
                <a:rPr lang="en-GB" sz="1400" dirty="0">
                  <a:latin typeface="F37 Bolton Light" pitchFamily="2" charset="77"/>
                  <a:cs typeface="Arial" panose="020B0604020202020204" pitchFamily="34" charset="0"/>
                </a:rPr>
                <a:t>and industry knowledge</a:t>
              </a:r>
              <a:br>
                <a:rPr lang="en-GB" sz="1200" dirty="0">
                  <a:latin typeface="F37 Bolton" pitchFamily="2" charset="77"/>
                  <a:cs typeface="Arial" panose="020B0604020202020204" pitchFamily="34" charset="0"/>
                </a:rPr>
              </a:br>
              <a:endParaRPr lang="en-GB" sz="700" dirty="0">
                <a:latin typeface="F37 Bolton" pitchFamily="2" charset="77"/>
                <a:cs typeface="Arial" panose="020B0604020202020204" pitchFamily="34" charset="0"/>
              </a:endParaRPr>
            </a:p>
            <a:p>
              <a:pPr algn="ctr">
                <a:lnSpc>
                  <a:spcPct val="89000"/>
                </a:lnSpc>
              </a:pPr>
              <a:r>
                <a:rPr lang="en-GB" sz="1600" dirty="0">
                  <a:latin typeface="F37 Bolton" pitchFamily="2" charset="77"/>
                  <a:cs typeface="Arial" panose="020B0604020202020204" pitchFamily="34" charset="0"/>
                </a:rPr>
                <a:t>90+ years </a:t>
              </a:r>
            </a:p>
          </p:txBody>
        </p:sp>
        <p:sp>
          <p:nvSpPr>
            <p:cNvPr id="33" name="Oval 32">
              <a:extLst>
                <a:ext uri="{FF2B5EF4-FFF2-40B4-BE49-F238E27FC236}">
                  <a16:creationId xmlns:a16="http://schemas.microsoft.com/office/drawing/2014/main" id="{B0D342F0-CDDA-9C4F-890E-FFA99076FE86}"/>
                </a:ext>
              </a:extLst>
            </p:cNvPr>
            <p:cNvSpPr/>
            <p:nvPr/>
          </p:nvSpPr>
          <p:spPr>
            <a:xfrm>
              <a:off x="5493093" y="1403927"/>
              <a:ext cx="918323" cy="910738"/>
            </a:xfrm>
            <a:prstGeom prst="ellipse">
              <a:avLst/>
            </a:prstGeom>
            <a:solidFill>
              <a:schemeClr val="tx1"/>
            </a:solidFill>
          </p:spPr>
          <p:txBody>
            <a:bodyPr wrap="none" rtlCol="0" anchor="ctr">
              <a:noAutofit/>
            </a:bodyPr>
            <a:lstStyle/>
            <a:p>
              <a:pPr algn="l"/>
              <a:endParaRPr lang="en-US" sz="1200" dirty="0">
                <a:solidFill>
                  <a:schemeClr val="bg1"/>
                </a:solidFill>
                <a:latin typeface="F37 Bolton" pitchFamily="2" charset="77"/>
                <a:cs typeface="Arial" panose="020B0604020202020204" pitchFamily="34" charset="0"/>
              </a:endParaRPr>
            </a:p>
          </p:txBody>
        </p:sp>
        <p:pic>
          <p:nvPicPr>
            <p:cNvPr id="34" name="Picture 33">
              <a:extLst>
                <a:ext uri="{FF2B5EF4-FFF2-40B4-BE49-F238E27FC236}">
                  <a16:creationId xmlns:a16="http://schemas.microsoft.com/office/drawing/2014/main" id="{F69A9C6F-894E-E845-9E53-E0C7FBFE5A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48563" y="1600224"/>
              <a:ext cx="406400" cy="495300"/>
            </a:xfrm>
            <a:prstGeom prst="rect">
              <a:avLst/>
            </a:prstGeom>
          </p:spPr>
        </p:pic>
      </p:grpSp>
    </p:spTree>
    <p:extLst>
      <p:ext uri="{BB962C8B-B14F-4D97-AF65-F5344CB8AC3E}">
        <p14:creationId xmlns:p14="http://schemas.microsoft.com/office/powerpoint/2010/main" val="105868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77B6FF-2931-4948-8F52-40AF30BCC68B}"/>
              </a:ext>
            </a:extLst>
          </p:cNvPr>
          <p:cNvGrpSpPr/>
          <p:nvPr/>
        </p:nvGrpSpPr>
        <p:grpSpPr>
          <a:xfrm>
            <a:off x="2137753" y="1605421"/>
            <a:ext cx="8487520" cy="4347547"/>
            <a:chOff x="766762" y="345566"/>
            <a:chExt cx="11216617" cy="5745468"/>
          </a:xfrm>
        </p:grpSpPr>
        <p:pic>
          <p:nvPicPr>
            <p:cNvPr id="4" name="Picture 3" descr="Logo&#10;&#10;Description automatically generated">
              <a:extLst>
                <a:ext uri="{FF2B5EF4-FFF2-40B4-BE49-F238E27FC236}">
                  <a16:creationId xmlns:a16="http://schemas.microsoft.com/office/drawing/2014/main" id="{8870B60C-679A-BD41-AA9A-EE5EEFA4F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762" y="3057533"/>
              <a:ext cx="2734421" cy="1800362"/>
            </a:xfrm>
            <a:prstGeom prst="rect">
              <a:avLst/>
            </a:prstGeom>
          </p:spPr>
        </p:pic>
        <p:pic>
          <p:nvPicPr>
            <p:cNvPr id="6" name="Picture 5">
              <a:extLst>
                <a:ext uri="{FF2B5EF4-FFF2-40B4-BE49-F238E27FC236}">
                  <a16:creationId xmlns:a16="http://schemas.microsoft.com/office/drawing/2014/main" id="{C94AEEEF-6F00-2840-AA2A-99371FD757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1137" y="4399419"/>
              <a:ext cx="3607348" cy="721470"/>
            </a:xfrm>
            <a:prstGeom prst="rect">
              <a:avLst/>
            </a:prstGeom>
          </p:spPr>
        </p:pic>
        <p:pic>
          <p:nvPicPr>
            <p:cNvPr id="7" name="Picture 6">
              <a:extLst>
                <a:ext uri="{FF2B5EF4-FFF2-40B4-BE49-F238E27FC236}">
                  <a16:creationId xmlns:a16="http://schemas.microsoft.com/office/drawing/2014/main" id="{A0C07806-95EA-624B-8130-11235B3C51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7430" y="802418"/>
              <a:ext cx="2553201" cy="1824687"/>
            </a:xfrm>
            <a:prstGeom prst="rect">
              <a:avLst/>
            </a:prstGeom>
          </p:spPr>
        </p:pic>
        <p:pic>
          <p:nvPicPr>
            <p:cNvPr id="8" name="Picture 7">
              <a:extLst>
                <a:ext uri="{FF2B5EF4-FFF2-40B4-BE49-F238E27FC236}">
                  <a16:creationId xmlns:a16="http://schemas.microsoft.com/office/drawing/2014/main" id="{188D190D-BDE9-2146-91FD-F977D505A9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2008" y="2951221"/>
              <a:ext cx="3266244" cy="1306498"/>
            </a:xfrm>
            <a:prstGeom prst="rect">
              <a:avLst/>
            </a:prstGeom>
          </p:spPr>
        </p:pic>
        <p:pic>
          <p:nvPicPr>
            <p:cNvPr id="9" name="Picture 8">
              <a:extLst>
                <a:ext uri="{FF2B5EF4-FFF2-40B4-BE49-F238E27FC236}">
                  <a16:creationId xmlns:a16="http://schemas.microsoft.com/office/drawing/2014/main" id="{8FC947AE-A3E0-B944-9AEE-AA7A4965EDBE}"/>
                </a:ext>
              </a:extLst>
            </p:cNvPr>
            <p:cNvPicPr>
              <a:picLocks noChangeAspect="1"/>
            </p:cNvPicPr>
            <p:nvPr/>
          </p:nvPicPr>
          <p:blipFill>
            <a:blip r:embed="rId7"/>
            <a:stretch>
              <a:fillRect/>
            </a:stretch>
          </p:blipFill>
          <p:spPr>
            <a:xfrm>
              <a:off x="8470231" y="2815615"/>
              <a:ext cx="3200400" cy="1323975"/>
            </a:xfrm>
            <a:prstGeom prst="rect">
              <a:avLst/>
            </a:prstGeom>
          </p:spPr>
        </p:pic>
        <p:pic>
          <p:nvPicPr>
            <p:cNvPr id="10" name="Picture 9">
              <a:extLst>
                <a:ext uri="{FF2B5EF4-FFF2-40B4-BE49-F238E27FC236}">
                  <a16:creationId xmlns:a16="http://schemas.microsoft.com/office/drawing/2014/main" id="{AE4135CE-7A8E-7447-91AC-C88F311EAB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3318" y="1457210"/>
              <a:ext cx="2001253" cy="1050658"/>
            </a:xfrm>
            <a:prstGeom prst="rect">
              <a:avLst/>
            </a:prstGeom>
          </p:spPr>
        </p:pic>
        <p:pic>
          <p:nvPicPr>
            <p:cNvPr id="12" name="Picture 11">
              <a:extLst>
                <a:ext uri="{FF2B5EF4-FFF2-40B4-BE49-F238E27FC236}">
                  <a16:creationId xmlns:a16="http://schemas.microsoft.com/office/drawing/2014/main" id="{6614987D-A50E-4D4A-A7AD-727AE55D25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97014" y="1566310"/>
              <a:ext cx="2553201" cy="880281"/>
            </a:xfrm>
            <a:prstGeom prst="rect">
              <a:avLst/>
            </a:prstGeom>
          </p:spPr>
        </p:pic>
        <p:pic>
          <p:nvPicPr>
            <p:cNvPr id="14" name="Picture 13">
              <a:extLst>
                <a:ext uri="{FF2B5EF4-FFF2-40B4-BE49-F238E27FC236}">
                  <a16:creationId xmlns:a16="http://schemas.microsoft.com/office/drawing/2014/main" id="{1BAAFE54-6FF1-414C-8404-0878C2B1625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45455" y="5151933"/>
              <a:ext cx="2637924" cy="939101"/>
            </a:xfrm>
            <a:prstGeom prst="rect">
              <a:avLst/>
            </a:prstGeom>
          </p:spPr>
        </p:pic>
        <p:pic>
          <p:nvPicPr>
            <p:cNvPr id="15" name="Picture 14">
              <a:extLst>
                <a:ext uri="{FF2B5EF4-FFF2-40B4-BE49-F238E27FC236}">
                  <a16:creationId xmlns:a16="http://schemas.microsoft.com/office/drawing/2014/main" id="{0B39DAF6-181F-AB46-82D6-1667E31EC2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24811" y="473950"/>
              <a:ext cx="2974176" cy="945788"/>
            </a:xfrm>
            <a:prstGeom prst="rect">
              <a:avLst/>
            </a:prstGeom>
          </p:spPr>
        </p:pic>
        <p:pic>
          <p:nvPicPr>
            <p:cNvPr id="16" name="Picture 15">
              <a:extLst>
                <a:ext uri="{FF2B5EF4-FFF2-40B4-BE49-F238E27FC236}">
                  <a16:creationId xmlns:a16="http://schemas.microsoft.com/office/drawing/2014/main" id="{0DCC6632-DF84-E74D-84E4-5DE6A061697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7915" y="345566"/>
              <a:ext cx="3639279" cy="1122111"/>
            </a:xfrm>
            <a:prstGeom prst="rect">
              <a:avLst/>
            </a:prstGeom>
          </p:spPr>
        </p:pic>
        <p:pic>
          <p:nvPicPr>
            <p:cNvPr id="17" name="Picture 16">
              <a:extLst>
                <a:ext uri="{FF2B5EF4-FFF2-40B4-BE49-F238E27FC236}">
                  <a16:creationId xmlns:a16="http://schemas.microsoft.com/office/drawing/2014/main" id="{F27CBF66-676A-4149-91AD-989686A255B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42860" y="2448786"/>
              <a:ext cx="3074570" cy="512428"/>
            </a:xfrm>
            <a:prstGeom prst="rect">
              <a:avLst/>
            </a:prstGeom>
          </p:spPr>
        </p:pic>
      </p:grpSp>
      <p:sp>
        <p:nvSpPr>
          <p:cNvPr id="18" name="Content Placeholder 4">
            <a:extLst>
              <a:ext uri="{FF2B5EF4-FFF2-40B4-BE49-F238E27FC236}">
                <a16:creationId xmlns:a16="http://schemas.microsoft.com/office/drawing/2014/main" id="{D60668A4-BEBB-5D4C-9F4B-027487D3A98C}"/>
              </a:ext>
            </a:extLst>
          </p:cNvPr>
          <p:cNvSpPr txBox="1">
            <a:spLocks/>
          </p:cNvSpPr>
          <p:nvPr/>
        </p:nvSpPr>
        <p:spPr>
          <a:xfrm>
            <a:off x="766764" y="905032"/>
            <a:ext cx="2741979"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1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1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1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1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1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You’re in </a:t>
            </a:r>
            <a:br>
              <a:rPr lang="en-GB" sz="2400" dirty="0"/>
            </a:br>
            <a:r>
              <a:rPr lang="en-GB" sz="2400" dirty="0"/>
              <a:t>good company</a:t>
            </a:r>
          </a:p>
        </p:txBody>
      </p:sp>
    </p:spTree>
    <p:extLst>
      <p:ext uri="{BB962C8B-B14F-4D97-AF65-F5344CB8AC3E}">
        <p14:creationId xmlns:p14="http://schemas.microsoft.com/office/powerpoint/2010/main" val="3848837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4CC26CF5-C60C-ED42-9584-8A68E42FE2AD}"/>
              </a:ext>
            </a:extLst>
          </p:cNvPr>
          <p:cNvSpPr txBox="1">
            <a:spLocks/>
          </p:cNvSpPr>
          <p:nvPr/>
        </p:nvSpPr>
        <p:spPr>
          <a:xfrm>
            <a:off x="766765" y="905032"/>
            <a:ext cx="2444268"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About Snowflake</a:t>
            </a:r>
          </a:p>
        </p:txBody>
      </p:sp>
      <p:pic>
        <p:nvPicPr>
          <p:cNvPr id="6" name="Graphic 5">
            <a:extLst>
              <a:ext uri="{FF2B5EF4-FFF2-40B4-BE49-F238E27FC236}">
                <a16:creationId xmlns:a16="http://schemas.microsoft.com/office/drawing/2014/main" id="{B322602C-82E2-E641-8C33-7A7D3139FD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6765" y="6074909"/>
            <a:ext cx="2152650" cy="485775"/>
          </a:xfrm>
          <a:prstGeom prst="rect">
            <a:avLst/>
          </a:prstGeom>
        </p:spPr>
      </p:pic>
      <p:sp>
        <p:nvSpPr>
          <p:cNvPr id="7" name="Content Placeholder 4">
            <a:extLst>
              <a:ext uri="{FF2B5EF4-FFF2-40B4-BE49-F238E27FC236}">
                <a16:creationId xmlns:a16="http://schemas.microsoft.com/office/drawing/2014/main" id="{457D0593-AD41-E447-BBAF-A4FD21077125}"/>
              </a:ext>
            </a:extLst>
          </p:cNvPr>
          <p:cNvSpPr txBox="1">
            <a:spLocks/>
          </p:cNvSpPr>
          <p:nvPr/>
        </p:nvSpPr>
        <p:spPr>
          <a:xfrm>
            <a:off x="755311" y="1618112"/>
            <a:ext cx="4703657" cy="5239888"/>
          </a:xfrm>
          <a:prstGeom prst="rect">
            <a:avLst/>
          </a:prstGeom>
        </p:spPr>
        <p:txBody>
          <a:bodyPr vert="horz" lIns="0" tIns="45720" rIns="91440" bIns="45720" numCol="1" spcCol="360000" rtlCol="0" anchor="t">
            <a:noAutofit/>
          </a:bodyPr>
          <a:lstStyle>
            <a:lvl1pPr marL="228600" indent="-228600" algn="l" defTabSz="914400" rtl="0" eaLnBrk="1" latinLnBrk="0" hangingPunct="1">
              <a:lnSpc>
                <a:spcPct val="95000"/>
              </a:lnSpc>
              <a:spcBef>
                <a:spcPts val="1000"/>
              </a:spcBef>
              <a:buFontTx/>
              <a:buBlip>
                <a:blip r:embed="rId3"/>
              </a:buBlip>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5000"/>
              </a:lnSpc>
              <a:spcBef>
                <a:spcPts val="500"/>
              </a:spcBef>
              <a:buFontTx/>
              <a:buBlip>
                <a:blip r:embed="rId3"/>
              </a:buBlip>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5000"/>
              </a:lnSpc>
              <a:spcBef>
                <a:spcPts val="500"/>
              </a:spcBef>
              <a:buFontTx/>
              <a:buBlip>
                <a:blip r:embed="rId3"/>
              </a:buBlip>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5000"/>
              </a:lnSpc>
              <a:spcBef>
                <a:spcPts val="500"/>
              </a:spcBef>
              <a:buFontTx/>
              <a:buBlip>
                <a:blip r:embed="rId3"/>
              </a:buBlip>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5000"/>
              </a:lnSpc>
              <a:spcBef>
                <a:spcPts val="500"/>
              </a:spcBef>
              <a:buFontTx/>
              <a:buBlip>
                <a:blip r:embed="rId3"/>
              </a:buBlip>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37 Bolton Bold" pitchFamily="2" charset="77"/>
                <a:ea typeface="+mn-ea"/>
                <a:cs typeface="Arial" panose="020B0604020202020204" pitchFamily="34" charset="0"/>
              </a:rPr>
              <a:t>Thousands of customers around the world now mobilize their data in ways previously unimaginable with Snowflake's cloud data platform - a solution for:</a:t>
            </a:r>
          </a:p>
          <a:p>
            <a:pPr marL="0" marR="0" lvl="0" indent="0" algn="l" defTabSz="914400" rtl="0" eaLnBrk="1" fontAlgn="auto" latinLnBrk="0" hangingPunct="1">
              <a:lnSpc>
                <a:spcPct val="110000"/>
              </a:lnSpc>
              <a:spcBef>
                <a:spcPts val="400"/>
              </a:spcBef>
              <a:spcAft>
                <a:spcPts val="0"/>
              </a:spcAft>
              <a:buClrTx/>
              <a:buSzTx/>
              <a:buFontTx/>
              <a:buNone/>
              <a:tabLst/>
              <a:defRPr/>
            </a:pPr>
            <a:endParaRPr kumimoji="0" lang="en-US" sz="600" b="1" i="0" u="none" strike="noStrike" kern="1200" cap="none" spc="0" normalizeH="0" baseline="0" noProof="0" dirty="0">
              <a:ln>
                <a:noFill/>
              </a:ln>
              <a:solidFill>
                <a:srgbClr val="000000"/>
              </a:solidFill>
              <a:effectLst/>
              <a:uLnTx/>
              <a:uFillTx/>
              <a:latin typeface="F37 Bolton Bold" pitchFamily="2" charset="77"/>
              <a:ea typeface="+mn-ea"/>
              <a:cs typeface="Arial" panose="020B0604020202020204" pitchFamily="34" charset="0"/>
            </a:endParaRPr>
          </a:p>
          <a:p>
            <a:pPr marL="228600" marR="0" lvl="0" indent="-228600" algn="l" defTabSz="914400" rtl="0" eaLnBrk="1" fontAlgn="auto" latinLnBrk="0" hangingPunct="1">
              <a:lnSpc>
                <a:spcPts val="1740"/>
              </a:lnSpc>
              <a:spcBef>
                <a:spcPts val="30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data warehousing</a:t>
            </a:r>
          </a:p>
          <a:p>
            <a:pPr marL="228600" marR="0" lvl="0" indent="-228600" algn="l" defTabSz="914400" rtl="0" eaLnBrk="1" fontAlgn="auto" latinLnBrk="0" hangingPunct="1">
              <a:lnSpc>
                <a:spcPts val="1740"/>
              </a:lnSpc>
              <a:spcBef>
                <a:spcPts val="30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data lakes</a:t>
            </a:r>
          </a:p>
          <a:p>
            <a:pPr marL="228600" marR="0" lvl="0" indent="-228600" algn="l" defTabSz="914400" rtl="0" eaLnBrk="1" fontAlgn="auto" latinLnBrk="0" hangingPunct="1">
              <a:lnSpc>
                <a:spcPts val="1740"/>
              </a:lnSpc>
              <a:spcBef>
                <a:spcPts val="30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data engineering</a:t>
            </a:r>
          </a:p>
          <a:p>
            <a:pPr marL="228600" marR="0" lvl="0" indent="-228600" algn="l" defTabSz="914400" rtl="0" eaLnBrk="1" fontAlgn="auto" latinLnBrk="0" hangingPunct="1">
              <a:lnSpc>
                <a:spcPts val="1740"/>
              </a:lnSpc>
              <a:spcBef>
                <a:spcPts val="30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data science</a:t>
            </a:r>
          </a:p>
          <a:p>
            <a:pPr marL="228600" marR="0" lvl="0" indent="-228600" algn="l" defTabSz="914400" rtl="0" eaLnBrk="1" fontAlgn="auto" latinLnBrk="0" hangingPunct="1">
              <a:lnSpc>
                <a:spcPts val="1740"/>
              </a:lnSpc>
              <a:spcBef>
                <a:spcPts val="30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data application development</a:t>
            </a:r>
          </a:p>
          <a:p>
            <a:pPr marL="228600" marR="0" lvl="0" indent="-228600" algn="l" defTabSz="914400" rtl="0" eaLnBrk="1" fontAlgn="auto" latinLnBrk="0" hangingPunct="1">
              <a:lnSpc>
                <a:spcPts val="1740"/>
              </a:lnSpc>
              <a:spcBef>
                <a:spcPts val="30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data exchange</a:t>
            </a:r>
          </a:p>
          <a:p>
            <a:pPr marL="0" marR="0" lvl="0" indent="0" algn="l" defTabSz="914400" rtl="0" eaLnBrk="1" fontAlgn="auto" latinLnBrk="0" hangingPunct="1">
              <a:lnSpc>
                <a:spcPct val="110000"/>
              </a:lnSpc>
              <a:spcBef>
                <a:spcPts val="400"/>
              </a:spcBef>
              <a:spcAft>
                <a:spcPts val="0"/>
              </a:spcAft>
              <a:buClrTx/>
              <a:buSzTx/>
              <a:buFontTx/>
              <a:buNone/>
              <a:tabLst/>
              <a:defRPr/>
            </a:pPr>
            <a:endParaRPr kumimoji="0" lang="en-US" sz="600" b="1" i="0" u="none" strike="noStrike" kern="1200" cap="none" spc="0" normalizeH="0" baseline="0" noProof="0" dirty="0">
              <a:ln>
                <a:noFill/>
              </a:ln>
              <a:solidFill>
                <a:srgbClr val="000000"/>
              </a:solidFill>
              <a:effectLst/>
              <a:uLnTx/>
              <a:uFillTx/>
              <a:latin typeface="F37 Bolton Bold" pitchFamily="2" charset="77"/>
              <a:ea typeface="+mn-ea"/>
              <a:cs typeface="Arial" panose="020B0604020202020204" pitchFamily="34" charset="0"/>
            </a:endParaRP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Snowflake provides the near-unlimited scale, concurrency, </a:t>
            </a:r>
            <a:b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F37 Bolton Light" panose="00000400000000000000" pitchFamily="50" charset="0"/>
                <a:ea typeface="+mn-ea"/>
                <a:cs typeface="Arial" panose="020B0604020202020204" pitchFamily="34" charset="0"/>
              </a:rPr>
              <a:t>and performance our customers in a variety of industries want, while delivering a single data experience that spans multiple clouds and geographies.</a:t>
            </a:r>
          </a:p>
          <a:p>
            <a:pPr marL="0" marR="0" lvl="0" indent="0" algn="l" defTabSz="914400" rtl="0" eaLnBrk="1" fontAlgn="auto" latinLnBrk="0" hangingPunct="1">
              <a:lnSpc>
                <a:spcPct val="110000"/>
              </a:lnSpc>
              <a:spcBef>
                <a:spcPts val="400"/>
              </a:spcBef>
              <a:spcAft>
                <a:spcPts val="0"/>
              </a:spcAft>
              <a:buClrTx/>
              <a:buSzTx/>
              <a:buFontTx/>
              <a:buNone/>
              <a:tabLst/>
              <a:defRPr/>
            </a:pPr>
            <a:endParaRPr kumimoji="0" lang="en-US" sz="600" b="1" i="0" u="none" strike="noStrike" kern="1200" cap="none" spc="0" normalizeH="0" baseline="0" noProof="0" dirty="0">
              <a:ln>
                <a:noFill/>
              </a:ln>
              <a:solidFill>
                <a:srgbClr val="000000"/>
              </a:solidFill>
              <a:effectLst/>
              <a:uLnTx/>
              <a:uFillTx/>
              <a:latin typeface="F37 Bolton Bold" pitchFamily="2" charset="77"/>
              <a:ea typeface="+mn-ea"/>
              <a:cs typeface="Arial" panose="020B0604020202020204" pitchFamily="34" charset="0"/>
            </a:endParaRP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37 Bolton Bold" pitchFamily="2" charset="77"/>
                <a:ea typeface="+mn-ea"/>
                <a:cs typeface="Arial" panose="020B0604020202020204" pitchFamily="34" charset="0"/>
              </a:rPr>
              <a:t>For more information visit: </a:t>
            </a:r>
            <a:r>
              <a:rPr kumimoji="0" lang="en-US" sz="1400" b="0" i="0" u="none" strike="noStrike" kern="1200" cap="none" spc="0" normalizeH="0" baseline="0" noProof="0" dirty="0">
                <a:ln>
                  <a:noFill/>
                </a:ln>
                <a:solidFill>
                  <a:srgbClr val="000000"/>
                </a:solidFill>
                <a:effectLst/>
                <a:uLnTx/>
                <a:uFillTx/>
                <a:latin typeface="F37 Bolton Light" pitchFamily="2" charset="77"/>
                <a:ea typeface="+mn-ea"/>
                <a:cs typeface="Arial" panose="020B0604020202020204" pitchFamily="34" charset="0"/>
                <a:hlinkClick r:id="rId6"/>
              </a:rPr>
              <a:t>www.snowflake.com </a:t>
            </a:r>
            <a:endParaRPr kumimoji="0" lang="en-US" sz="1400" b="0" i="0" u="none" strike="noStrike" kern="1200" cap="none" spc="0" normalizeH="0" baseline="0" noProof="0" dirty="0">
              <a:ln>
                <a:noFill/>
              </a:ln>
              <a:solidFill>
                <a:srgbClr val="000000"/>
              </a:solidFill>
              <a:effectLst/>
              <a:uLnTx/>
              <a:uFillTx/>
              <a:latin typeface="F37 Bolton Light" pitchFamily="2" charset="77"/>
              <a:ea typeface="+mn-ea"/>
              <a:cs typeface="Arial" panose="020B0604020202020204" pitchFamily="34" charset="0"/>
            </a:endParaRPr>
          </a:p>
        </p:txBody>
      </p:sp>
      <p:sp>
        <p:nvSpPr>
          <p:cNvPr id="8" name="Content Placeholder 4">
            <a:extLst>
              <a:ext uri="{FF2B5EF4-FFF2-40B4-BE49-F238E27FC236}">
                <a16:creationId xmlns:a16="http://schemas.microsoft.com/office/drawing/2014/main" id="{37A2BFDA-629E-1946-90BE-F73643874F50}"/>
              </a:ext>
            </a:extLst>
          </p:cNvPr>
          <p:cNvSpPr txBox="1">
            <a:spLocks/>
          </p:cNvSpPr>
          <p:nvPr/>
        </p:nvSpPr>
        <p:spPr>
          <a:xfrm>
            <a:off x="5976535" y="1618112"/>
            <a:ext cx="5314920" cy="5239888"/>
          </a:xfrm>
          <a:prstGeom prst="rect">
            <a:avLst/>
          </a:prstGeom>
        </p:spPr>
        <p:txBody>
          <a:bodyPr vert="horz" lIns="0" tIns="45720" rIns="91440" bIns="45720" numCol="1" spcCol="360000" rtlCol="0" anchor="t">
            <a:noAutofit/>
          </a:bodyPr>
          <a:lstStyle>
            <a:lvl1pPr marL="228600" indent="-228600" algn="l" defTabSz="914400" rtl="0" eaLnBrk="1" latinLnBrk="0" hangingPunct="1">
              <a:lnSpc>
                <a:spcPct val="95000"/>
              </a:lnSpc>
              <a:spcBef>
                <a:spcPts val="1000"/>
              </a:spcBef>
              <a:buFontTx/>
              <a:buBlip>
                <a:blip r:embed="rId3"/>
              </a:buBlip>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5000"/>
              </a:lnSpc>
              <a:spcBef>
                <a:spcPts val="500"/>
              </a:spcBef>
              <a:buFontTx/>
              <a:buBlip>
                <a:blip r:embed="rId3"/>
              </a:buBlip>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5000"/>
              </a:lnSpc>
              <a:spcBef>
                <a:spcPts val="500"/>
              </a:spcBef>
              <a:buFontTx/>
              <a:buBlip>
                <a:blip r:embed="rId3"/>
              </a:buBlip>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5000"/>
              </a:lnSpc>
              <a:spcBef>
                <a:spcPts val="500"/>
              </a:spcBef>
              <a:buFontTx/>
              <a:buBlip>
                <a:blip r:embed="rId3"/>
              </a:buBlip>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5000"/>
              </a:lnSpc>
              <a:spcBef>
                <a:spcPts val="500"/>
              </a:spcBef>
              <a:buFontTx/>
              <a:buBlip>
                <a:blip r:embed="rId3"/>
              </a:buBlip>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37 Bolton Bold" pitchFamily="2" charset="77"/>
                <a:ea typeface="+mn-ea"/>
                <a:cs typeface="Arial" panose="020B0604020202020204" pitchFamily="34" charset="0"/>
              </a:rPr>
              <a:t>Snowflake Data Marketplace</a:t>
            </a:r>
            <a:endPar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endParaRP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Snowflake Data Marketplace gives data scientists, business intelligence and analytics professionals, and everyone who </a:t>
            </a:r>
            <a:b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desires data-driven decision-making access to live and </a:t>
            </a:r>
            <a:b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ready-to-query data from your ecosystem of business </a:t>
            </a:r>
            <a:b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partners and customers, and from potentially thousands </a:t>
            </a:r>
            <a:b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of data providers and data service providers.</a:t>
            </a:r>
          </a:p>
          <a:p>
            <a:pPr marL="0" marR="0" lvl="0" indent="0" algn="l" defTabSz="914400" rtl="0" eaLnBrk="1" fontAlgn="auto" latinLnBrk="0" hangingPunct="1">
              <a:lnSpc>
                <a:spcPct val="11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endParaRP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37 Bolton Bold" pitchFamily="2" charset="77"/>
                <a:ea typeface="+mn-ea"/>
                <a:cs typeface="Arial" panose="020B0604020202020204" pitchFamily="34" charset="0"/>
              </a:rPr>
              <a:t>Snowflake Data Cloud</a:t>
            </a:r>
            <a:endPar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endParaRP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More than 400 million SaaS data sets remain siloed, globally. Many more generated by daily business activity are similarly isolated in cloud data storage and in on-premises data centers.</a:t>
            </a: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The Data Cloud eliminates these barriers, enabling organizations to easily unify and connect to a single copy of all of their data. </a:t>
            </a:r>
            <a:b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rPr>
              <a:t>The Data Cloud is an ecosystem of thousands of organizations connecting to their own data and connecting to each other by seamlessly sharing and consuming shared data and data services.</a:t>
            </a:r>
          </a:p>
          <a:p>
            <a:pPr marL="0" marR="0" lvl="0" indent="0" algn="l" defTabSz="914400" rtl="0" eaLnBrk="1" fontAlgn="auto" latinLnBrk="0" hangingPunct="1">
              <a:lnSpc>
                <a:spcPct val="11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37 Bolton Light" panose="00000400000000000000" pitchFamily="50" charset="0"/>
              <a:ea typeface="+mn-ea"/>
              <a:cs typeface="Arial" panose="020B0604020202020204" pitchFamily="34" charset="0"/>
            </a:endParaRPr>
          </a:p>
        </p:txBody>
      </p:sp>
    </p:spTree>
    <p:extLst>
      <p:ext uri="{BB962C8B-B14F-4D97-AF65-F5344CB8AC3E}">
        <p14:creationId xmlns:p14="http://schemas.microsoft.com/office/powerpoint/2010/main" val="53286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BCF7534E-0680-5746-86D5-60C8C87E8088}"/>
              </a:ext>
            </a:extLst>
          </p:cNvPr>
          <p:cNvSpPr txBox="1">
            <a:spLocks/>
          </p:cNvSpPr>
          <p:nvPr/>
        </p:nvSpPr>
        <p:spPr>
          <a:xfrm>
            <a:off x="766765" y="905032"/>
            <a:ext cx="3214392"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rPr>
              <a:t>If only there was </a:t>
            </a:r>
            <a:br>
              <a:rPr lang="en-GB" sz="2400" dirty="0">
                <a:solidFill>
                  <a:schemeClr val="bg1"/>
                </a:solidFill>
              </a:rPr>
            </a:br>
            <a:r>
              <a:rPr lang="en-GB" sz="2400" dirty="0">
                <a:solidFill>
                  <a:schemeClr val="bg1"/>
                </a:solidFill>
              </a:rPr>
              <a:t>a better way to </a:t>
            </a:r>
            <a:r>
              <a:rPr lang="en-GB" sz="2400" dirty="0">
                <a:solidFill>
                  <a:schemeClr val="accent2"/>
                </a:solidFill>
              </a:rPr>
              <a:t>consume </a:t>
            </a:r>
            <a:br>
              <a:rPr lang="en-GB" sz="2400" dirty="0">
                <a:solidFill>
                  <a:schemeClr val="accent2"/>
                </a:solidFill>
              </a:rPr>
            </a:br>
            <a:r>
              <a:rPr lang="en-GB" sz="2400" dirty="0">
                <a:solidFill>
                  <a:schemeClr val="accent2"/>
                </a:solidFill>
              </a:rPr>
              <a:t>aviation data...</a:t>
            </a:r>
          </a:p>
        </p:txBody>
      </p:sp>
    </p:spTree>
    <p:extLst>
      <p:ext uri="{BB962C8B-B14F-4D97-AF65-F5344CB8AC3E}">
        <p14:creationId xmlns:p14="http://schemas.microsoft.com/office/powerpoint/2010/main" val="3346531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0874291-C982-C845-B025-445B04EB826B}"/>
              </a:ext>
            </a:extLst>
          </p:cNvPr>
          <p:cNvSpPr txBox="1">
            <a:spLocks/>
          </p:cNvSpPr>
          <p:nvPr/>
        </p:nvSpPr>
        <p:spPr>
          <a:xfrm>
            <a:off x="705216" y="2162332"/>
            <a:ext cx="4213199"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accent2"/>
                </a:solidFill>
              </a:rPr>
              <a:t>Flight Info Direct </a:t>
            </a:r>
            <a:r>
              <a:rPr lang="en-GB" sz="2400" dirty="0">
                <a:solidFill>
                  <a:schemeClr val="bg1"/>
                </a:solidFill>
              </a:rPr>
              <a:t>gives direct access to ready-to-query, high-quality OAG </a:t>
            </a:r>
            <a:r>
              <a:rPr lang="en-GB" sz="2400" dirty="0">
                <a:solidFill>
                  <a:schemeClr val="accent2"/>
                </a:solidFill>
              </a:rPr>
              <a:t>aviation data </a:t>
            </a:r>
            <a:r>
              <a:rPr lang="en-GB" sz="2400" dirty="0">
                <a:solidFill>
                  <a:schemeClr val="bg1"/>
                </a:solidFill>
              </a:rPr>
              <a:t>in the </a:t>
            </a:r>
            <a:r>
              <a:rPr lang="en-GB" sz="2400" dirty="0">
                <a:solidFill>
                  <a:schemeClr val="accent2"/>
                </a:solidFill>
              </a:rPr>
              <a:t>cloud</a:t>
            </a:r>
            <a:r>
              <a:rPr lang="en-GB" sz="2400" dirty="0">
                <a:solidFill>
                  <a:schemeClr val="bg1"/>
                </a:solidFill>
              </a:rPr>
              <a:t>. Smoothly integrate it with your own </a:t>
            </a:r>
            <a:r>
              <a:rPr lang="en-GB" sz="2400" dirty="0">
                <a:solidFill>
                  <a:schemeClr val="accent2"/>
                </a:solidFill>
              </a:rPr>
              <a:t>internal systems </a:t>
            </a:r>
            <a:r>
              <a:rPr lang="en-GB" sz="2400" dirty="0">
                <a:solidFill>
                  <a:schemeClr val="bg1"/>
                </a:solidFill>
              </a:rPr>
              <a:t>or a variety of </a:t>
            </a:r>
            <a:r>
              <a:rPr lang="en-GB" sz="2400" dirty="0">
                <a:solidFill>
                  <a:schemeClr val="accent2"/>
                </a:solidFill>
              </a:rPr>
              <a:t>business applications</a:t>
            </a:r>
            <a:r>
              <a:rPr lang="en-GB" sz="2400" dirty="0">
                <a:solidFill>
                  <a:schemeClr val="bg1"/>
                </a:solidFill>
              </a:rPr>
              <a:t>.</a:t>
            </a:r>
          </a:p>
        </p:txBody>
      </p:sp>
    </p:spTree>
    <p:extLst>
      <p:ext uri="{BB962C8B-B14F-4D97-AF65-F5344CB8AC3E}">
        <p14:creationId xmlns:p14="http://schemas.microsoft.com/office/powerpoint/2010/main" val="164074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ECD0-3692-0141-9429-656F160BEE11}"/>
              </a:ext>
            </a:extLst>
          </p:cNvPr>
          <p:cNvSpPr>
            <a:spLocks noGrp="1"/>
          </p:cNvSpPr>
          <p:nvPr>
            <p:ph type="title"/>
          </p:nvPr>
        </p:nvSpPr>
        <p:spPr>
          <a:xfrm>
            <a:off x="705216" y="2690376"/>
            <a:ext cx="10442575" cy="194377"/>
          </a:xfrm>
        </p:spPr>
        <p:txBody>
          <a:bodyPr anchor="b"/>
          <a:lstStyle/>
          <a:p>
            <a:pPr>
              <a:lnSpc>
                <a:spcPct val="70000"/>
              </a:lnSpc>
            </a:pPr>
            <a:br>
              <a:rPr lang="en-GB" sz="4800" b="1" spc="-150" dirty="0">
                <a:solidFill>
                  <a:schemeClr val="accent2"/>
                </a:solidFill>
                <a:latin typeface="DIN Condensed Light" panose="020B0506040000020204" pitchFamily="34" charset="77"/>
              </a:rPr>
            </a:br>
            <a:br>
              <a:rPr lang="en-GB" sz="4800" b="1" spc="-150" dirty="0">
                <a:solidFill>
                  <a:schemeClr val="accent2"/>
                </a:solidFill>
                <a:latin typeface="DIN Condensed Light" panose="020B0506040000020204" pitchFamily="34" charset="77"/>
              </a:rPr>
            </a:br>
            <a:r>
              <a:rPr lang="en-GB" sz="4800" b="1" spc="-150" dirty="0">
                <a:solidFill>
                  <a:schemeClr val="accent2"/>
                </a:solidFill>
                <a:latin typeface="DIN Condensed Light" panose="020B0506040000020204" pitchFamily="34" charset="77"/>
              </a:rPr>
              <a:t>GAME CHANGING</a:t>
            </a:r>
            <a:br>
              <a:rPr lang="en-GB" sz="4800" b="1" spc="-150" dirty="0">
                <a:solidFill>
                  <a:schemeClr val="accent2"/>
                </a:solidFill>
                <a:latin typeface="DIN Condensed Light" panose="020B0506040000020204" pitchFamily="34" charset="77"/>
              </a:rPr>
            </a:br>
            <a:r>
              <a:rPr lang="en-GB" sz="4800" b="1" spc="-150" dirty="0">
                <a:solidFill>
                  <a:schemeClr val="accent2"/>
                </a:solidFill>
                <a:latin typeface="DIN Condensed Light" panose="020B0506040000020204" pitchFamily="34" charset="77"/>
              </a:rPr>
              <a:t>TECHNOLOGY</a:t>
            </a:r>
          </a:p>
        </p:txBody>
      </p:sp>
      <p:sp>
        <p:nvSpPr>
          <p:cNvPr id="16" name="Content Placeholder 4">
            <a:extLst>
              <a:ext uri="{FF2B5EF4-FFF2-40B4-BE49-F238E27FC236}">
                <a16:creationId xmlns:a16="http://schemas.microsoft.com/office/drawing/2014/main" id="{6677E951-9B3E-7D4A-8AE3-47D256C3A43B}"/>
              </a:ext>
            </a:extLst>
          </p:cNvPr>
          <p:cNvSpPr txBox="1">
            <a:spLocks/>
          </p:cNvSpPr>
          <p:nvPr/>
        </p:nvSpPr>
        <p:spPr>
          <a:xfrm>
            <a:off x="766764" y="2692399"/>
            <a:ext cx="3748966"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rPr>
              <a:t>For the first time ever seen by the industry, users can directly connect to OAG’s database for instant access to aviation data. Game changer.</a:t>
            </a:r>
          </a:p>
        </p:txBody>
      </p:sp>
      <p:sp>
        <p:nvSpPr>
          <p:cNvPr id="10" name="Content Placeholder 4">
            <a:extLst>
              <a:ext uri="{FF2B5EF4-FFF2-40B4-BE49-F238E27FC236}">
                <a16:creationId xmlns:a16="http://schemas.microsoft.com/office/drawing/2014/main" id="{D2F02081-827F-0543-8DE7-DCBC9E5ED53D}"/>
              </a:ext>
            </a:extLst>
          </p:cNvPr>
          <p:cNvSpPr txBox="1">
            <a:spLocks/>
          </p:cNvSpPr>
          <p:nvPr/>
        </p:nvSpPr>
        <p:spPr>
          <a:xfrm>
            <a:off x="5549779" y="1313765"/>
            <a:ext cx="4930651" cy="866727"/>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chemeClr val="accent2"/>
                </a:solidFill>
                <a:latin typeface="F37 Bolton Bold" pitchFamily="2" charset="77"/>
              </a:rPr>
              <a:t>Reduce time to insight</a:t>
            </a:r>
            <a:br>
              <a:rPr lang="en-GB" sz="1600" dirty="0">
                <a:solidFill>
                  <a:schemeClr val="bg1"/>
                </a:solidFill>
              </a:rPr>
            </a:br>
            <a:r>
              <a:rPr lang="en-GB" sz="1600" dirty="0">
                <a:solidFill>
                  <a:schemeClr val="bg1"/>
                </a:solidFill>
              </a:rPr>
              <a:t>Get faster data to accelerate analyses and decision making. Our customers save hours on a weekly basis.</a:t>
            </a:r>
          </a:p>
        </p:txBody>
      </p:sp>
      <p:sp>
        <p:nvSpPr>
          <p:cNvPr id="11" name="Content Placeholder 4">
            <a:extLst>
              <a:ext uri="{FF2B5EF4-FFF2-40B4-BE49-F238E27FC236}">
                <a16:creationId xmlns:a16="http://schemas.microsoft.com/office/drawing/2014/main" id="{DF96016A-627B-D747-95CF-F12AD758B5CD}"/>
              </a:ext>
            </a:extLst>
          </p:cNvPr>
          <p:cNvSpPr txBox="1">
            <a:spLocks/>
          </p:cNvSpPr>
          <p:nvPr/>
        </p:nvSpPr>
        <p:spPr>
          <a:xfrm>
            <a:off x="5549779" y="2257013"/>
            <a:ext cx="4930651" cy="866727"/>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FFD602"/>
                </a:solidFill>
                <a:latin typeface="F37 Bolton Bold" pitchFamily="2" charset="77"/>
              </a:rPr>
              <a:t>Improve operational efficiencies</a:t>
            </a:r>
            <a:br>
              <a:rPr lang="en-GB" sz="1600" dirty="0">
                <a:solidFill>
                  <a:schemeClr val="bg1"/>
                </a:solidFill>
              </a:rPr>
            </a:br>
            <a:r>
              <a:rPr lang="en-GB" sz="1600" dirty="0">
                <a:solidFill>
                  <a:schemeClr val="bg1"/>
                </a:solidFill>
              </a:rPr>
              <a:t>You can eliminate ongoing data engineering, software updates and the manual downloading and uploading of files with real-time datasets</a:t>
            </a:r>
          </a:p>
        </p:txBody>
      </p:sp>
      <p:sp>
        <p:nvSpPr>
          <p:cNvPr id="12" name="Content Placeholder 4">
            <a:extLst>
              <a:ext uri="{FF2B5EF4-FFF2-40B4-BE49-F238E27FC236}">
                <a16:creationId xmlns:a16="http://schemas.microsoft.com/office/drawing/2014/main" id="{414F5BCD-7856-8B46-96DF-777C67B650DB}"/>
              </a:ext>
            </a:extLst>
          </p:cNvPr>
          <p:cNvSpPr txBox="1">
            <a:spLocks/>
          </p:cNvSpPr>
          <p:nvPr/>
        </p:nvSpPr>
        <p:spPr>
          <a:xfrm>
            <a:off x="5549779" y="3396329"/>
            <a:ext cx="4930651" cy="866727"/>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FFD602"/>
                </a:solidFill>
                <a:latin typeface="F37 Bolton Bold" pitchFamily="2" charset="77"/>
              </a:rPr>
              <a:t>Minimize operational challenges</a:t>
            </a:r>
            <a:br>
              <a:rPr lang="en-GB" sz="1600" dirty="0">
                <a:solidFill>
                  <a:schemeClr val="bg1"/>
                </a:solidFill>
              </a:rPr>
            </a:br>
            <a:r>
              <a:rPr lang="en-GB" sz="1600" dirty="0">
                <a:solidFill>
                  <a:schemeClr val="bg1"/>
                </a:solidFill>
              </a:rPr>
              <a:t>Securely assessing the latest data to avoid possible manual errors and data corruption</a:t>
            </a:r>
          </a:p>
          <a:p>
            <a:pPr marL="0" indent="0">
              <a:buNone/>
            </a:pPr>
            <a:endParaRPr lang="en-GB" sz="1600" dirty="0">
              <a:solidFill>
                <a:schemeClr val="bg1"/>
              </a:solidFill>
            </a:endParaRPr>
          </a:p>
        </p:txBody>
      </p:sp>
      <p:sp>
        <p:nvSpPr>
          <p:cNvPr id="13" name="Content Placeholder 4">
            <a:extLst>
              <a:ext uri="{FF2B5EF4-FFF2-40B4-BE49-F238E27FC236}">
                <a16:creationId xmlns:a16="http://schemas.microsoft.com/office/drawing/2014/main" id="{967A8DF2-33C4-9C42-B749-8AD3814D26E7}"/>
              </a:ext>
            </a:extLst>
          </p:cNvPr>
          <p:cNvSpPr txBox="1">
            <a:spLocks/>
          </p:cNvSpPr>
          <p:nvPr/>
        </p:nvSpPr>
        <p:spPr>
          <a:xfrm>
            <a:off x="5549779" y="4366622"/>
            <a:ext cx="5338615" cy="866727"/>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FFD602"/>
                </a:solidFill>
                <a:latin typeface="F37 Bolton Bold" pitchFamily="2" charset="77"/>
              </a:rPr>
              <a:t>Customizable to you</a:t>
            </a:r>
            <a:br>
              <a:rPr lang="en-GB" sz="1600" dirty="0">
                <a:solidFill>
                  <a:schemeClr val="bg1"/>
                </a:solidFill>
              </a:rPr>
            </a:br>
            <a:r>
              <a:rPr lang="en-GB" sz="1600" dirty="0">
                <a:solidFill>
                  <a:schemeClr val="bg1"/>
                </a:solidFill>
              </a:rPr>
              <a:t>See all global flights or customize to see only what you care about. Configure by carrier, region, date and more.</a:t>
            </a:r>
          </a:p>
          <a:p>
            <a:pPr marL="0" indent="0">
              <a:buNone/>
            </a:pPr>
            <a:endParaRPr lang="en-GB" sz="1600" dirty="0">
              <a:solidFill>
                <a:schemeClr val="bg1"/>
              </a:solidFill>
            </a:endParaRPr>
          </a:p>
        </p:txBody>
      </p:sp>
      <p:sp>
        <p:nvSpPr>
          <p:cNvPr id="14" name="Content Placeholder 4">
            <a:extLst>
              <a:ext uri="{FF2B5EF4-FFF2-40B4-BE49-F238E27FC236}">
                <a16:creationId xmlns:a16="http://schemas.microsoft.com/office/drawing/2014/main" id="{C108B05F-6DDA-614A-9BC1-2D0F3D133179}"/>
              </a:ext>
            </a:extLst>
          </p:cNvPr>
          <p:cNvSpPr txBox="1">
            <a:spLocks/>
          </p:cNvSpPr>
          <p:nvPr/>
        </p:nvSpPr>
        <p:spPr>
          <a:xfrm>
            <a:off x="5549779" y="5336915"/>
            <a:ext cx="6056067" cy="866727"/>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3"/>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3"/>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3"/>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3"/>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FFD602"/>
                </a:solidFill>
                <a:latin typeface="F37 Bolton Bold" pitchFamily="2" charset="77"/>
              </a:rPr>
              <a:t>Seamlessly Integrated</a:t>
            </a:r>
            <a:br>
              <a:rPr lang="en-GB" sz="1600" dirty="0">
                <a:solidFill>
                  <a:schemeClr val="bg1"/>
                </a:solidFill>
              </a:rPr>
            </a:br>
            <a:r>
              <a:rPr lang="en-GB" sz="1600" dirty="0">
                <a:solidFill>
                  <a:schemeClr val="bg1"/>
                </a:solidFill>
              </a:rPr>
              <a:t>Integrate our data warehouse to your own systems and pull what you need automatically, or  connect with BI tools such as Tableau.</a:t>
            </a:r>
          </a:p>
          <a:p>
            <a:pPr marL="0" indent="0">
              <a:buNone/>
            </a:pPr>
            <a:endParaRPr lang="en-GB" sz="1600" dirty="0">
              <a:solidFill>
                <a:schemeClr val="bg1"/>
              </a:solidFill>
            </a:endParaRPr>
          </a:p>
        </p:txBody>
      </p:sp>
    </p:spTree>
    <p:extLst>
      <p:ext uri="{BB962C8B-B14F-4D97-AF65-F5344CB8AC3E}">
        <p14:creationId xmlns:p14="http://schemas.microsoft.com/office/powerpoint/2010/main" val="460479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F36C3-F8DD-460D-3EAF-47EB27449797}"/>
              </a:ext>
            </a:extLst>
          </p:cNvPr>
          <p:cNvSpPr/>
          <p:nvPr/>
        </p:nvSpPr>
        <p:spPr>
          <a:xfrm>
            <a:off x="515282" y="6339404"/>
            <a:ext cx="6096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F37 Bolton" panose="00000500000000000000" pitchFamily="50" charset="0"/>
                <a:ea typeface="DIN Condensed" panose="020B0606040000020204" pitchFamily="34" charset="0"/>
                <a:cs typeface="+mn-cs"/>
              </a:rPr>
              <a:t>© 2022 OAG Aviation Worldwide Limited. All rights reserved </a:t>
            </a:r>
          </a:p>
        </p:txBody>
      </p:sp>
      <p:sp>
        <p:nvSpPr>
          <p:cNvPr id="12" name="Rectangle 11">
            <a:extLst>
              <a:ext uri="{FF2B5EF4-FFF2-40B4-BE49-F238E27FC236}">
                <a16:creationId xmlns:a16="http://schemas.microsoft.com/office/drawing/2014/main" id="{EC69A578-5798-026D-7BED-8464CB7902FD}"/>
              </a:ext>
            </a:extLst>
          </p:cNvPr>
          <p:cNvSpPr/>
          <p:nvPr/>
        </p:nvSpPr>
        <p:spPr>
          <a:xfrm>
            <a:off x="10120745" y="6352546"/>
            <a:ext cx="1567104" cy="183833"/>
          </a:xfrm>
          <a:prstGeom prst="rect">
            <a:avLst/>
          </a:prstGeom>
        </p:spPr>
        <p:txBody>
          <a:bodyPr wrap="square" lIns="0" tIns="0" rIns="0" bIns="0" numCol="1" spcCol="360000">
            <a:sp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FFFFFF"/>
                </a:solidFill>
                <a:effectLst/>
                <a:uLnTx/>
                <a:uFillTx/>
                <a:latin typeface="DIN Condensed" panose="020B0606040000020204" pitchFamily="34" charset="77"/>
                <a:ea typeface="+mn-ea"/>
                <a:cs typeface="+mn-cs"/>
              </a:rPr>
              <a:t>WWW.OAG.COM</a:t>
            </a:r>
          </a:p>
        </p:txBody>
      </p:sp>
      <p:sp>
        <p:nvSpPr>
          <p:cNvPr id="23" name="Title 11">
            <a:extLst>
              <a:ext uri="{FF2B5EF4-FFF2-40B4-BE49-F238E27FC236}">
                <a16:creationId xmlns:a16="http://schemas.microsoft.com/office/drawing/2014/main" id="{69BFCE8A-6D75-B95A-E81D-F9C55E315445}"/>
              </a:ext>
            </a:extLst>
          </p:cNvPr>
          <p:cNvSpPr txBox="1">
            <a:spLocks/>
          </p:cNvSpPr>
          <p:nvPr/>
        </p:nvSpPr>
        <p:spPr>
          <a:xfrm>
            <a:off x="6996976" y="4284622"/>
            <a:ext cx="2785754" cy="743429"/>
          </a:xfrm>
          <a:prstGeom prst="rect">
            <a:avLst/>
          </a:prstGeom>
        </p:spPr>
        <p:txBody>
          <a:bodyPr anchor="b">
            <a:noAutofit/>
          </a:bodyPr>
          <a:lstStyle>
            <a:lvl1pPr algn="l" defTabSz="914400" rtl="0" eaLnBrk="1" latinLnBrk="0" hangingPunct="1">
              <a:lnSpc>
                <a:spcPct val="80000"/>
              </a:lnSpc>
              <a:spcBef>
                <a:spcPct val="0"/>
              </a:spcBef>
              <a:buNone/>
              <a:defRPr sz="3200" b="0" i="0" kern="1200">
                <a:solidFill>
                  <a:schemeClr val="tx1"/>
                </a:solidFill>
                <a:latin typeface="DIN Condensed" pitchFamily="2" charset="0"/>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6000" b="0" i="0" u="none" strike="noStrike" kern="1200" cap="none" spc="-150" normalizeH="0" baseline="0" noProof="0" dirty="0">
                <a:ln>
                  <a:noFill/>
                </a:ln>
                <a:solidFill>
                  <a:srgbClr val="FFFFFF"/>
                </a:solidFill>
                <a:effectLst/>
                <a:uLnTx/>
                <a:uFillTx/>
                <a:latin typeface="DIN Condensed" panose="020B0606040000020204" pitchFamily="34" charset="77"/>
                <a:ea typeface="+mj-ea"/>
                <a:cs typeface="+mj-cs"/>
              </a:rPr>
              <a:t>FLIGHT</a:t>
            </a:r>
            <a:br>
              <a:rPr kumimoji="0" lang="en-GB" sz="6000" b="0" i="0" u="none" strike="noStrike" kern="1200" cap="none" spc="-150" normalizeH="0" baseline="0" noProof="0" dirty="0">
                <a:ln>
                  <a:noFill/>
                </a:ln>
                <a:solidFill>
                  <a:srgbClr val="FFFFFF"/>
                </a:solidFill>
                <a:effectLst/>
                <a:uLnTx/>
                <a:uFillTx/>
                <a:latin typeface="DIN Condensed" panose="020B0606040000020204" pitchFamily="34" charset="77"/>
                <a:ea typeface="+mj-ea"/>
                <a:cs typeface="+mj-cs"/>
              </a:rPr>
            </a:br>
            <a:r>
              <a:rPr kumimoji="0" lang="en-GB" sz="6000" b="0" i="0" u="none" strike="noStrike" kern="1200" cap="none" spc="-150" normalizeH="0" baseline="0" noProof="0" dirty="0">
                <a:ln>
                  <a:noFill/>
                </a:ln>
                <a:solidFill>
                  <a:srgbClr val="FFFFFF"/>
                </a:solidFill>
                <a:effectLst/>
                <a:uLnTx/>
                <a:uFillTx/>
                <a:latin typeface="DIN Condensed" panose="020B0606040000020204" pitchFamily="34" charset="77"/>
                <a:ea typeface="+mj-ea"/>
                <a:cs typeface="+mj-cs"/>
              </a:rPr>
              <a:t>INFO</a:t>
            </a:r>
            <a:br>
              <a:rPr kumimoji="0" lang="en-GB" sz="6000" b="0" i="0" u="none" strike="noStrike" kern="1200" cap="none" spc="-150" normalizeH="0" baseline="0" noProof="0" dirty="0">
                <a:ln>
                  <a:noFill/>
                </a:ln>
                <a:solidFill>
                  <a:srgbClr val="FFFFFF"/>
                </a:solidFill>
                <a:effectLst/>
                <a:uLnTx/>
                <a:uFillTx/>
                <a:latin typeface="DIN Condensed" panose="020B0606040000020204" pitchFamily="34" charset="77"/>
                <a:ea typeface="+mj-ea"/>
                <a:cs typeface="+mj-cs"/>
              </a:rPr>
            </a:br>
            <a:r>
              <a:rPr kumimoji="0" lang="en-GB" sz="6000" b="0" i="0" u="none" strike="noStrike" kern="1200" cap="none" spc="-150" normalizeH="0" baseline="0" noProof="0" dirty="0">
                <a:ln>
                  <a:noFill/>
                </a:ln>
                <a:solidFill>
                  <a:srgbClr val="FFFFFF"/>
                </a:solidFill>
                <a:effectLst/>
                <a:uLnTx/>
                <a:uFillTx/>
                <a:latin typeface="DIN Condensed" panose="020B0606040000020204" pitchFamily="34" charset="77"/>
                <a:ea typeface="+mj-ea"/>
                <a:cs typeface="+mj-cs"/>
              </a:rPr>
              <a:t>DIRECT</a:t>
            </a:r>
            <a:endParaRPr kumimoji="0" lang="en-GB" sz="6000" b="0" i="0" u="none" strike="noStrike" kern="1200" cap="none" spc="-150" normalizeH="0" baseline="0" noProof="0" dirty="0">
              <a:ln>
                <a:noFill/>
              </a:ln>
              <a:solidFill>
                <a:srgbClr val="FFD600"/>
              </a:solidFill>
              <a:effectLst/>
              <a:uLnTx/>
              <a:uFillTx/>
              <a:latin typeface="DIN Condensed" panose="020B0606040000020204" pitchFamily="34" charset="77"/>
              <a:ea typeface="+mj-ea"/>
              <a:cs typeface="+mj-cs"/>
            </a:endParaRPr>
          </a:p>
        </p:txBody>
      </p:sp>
      <p:sp>
        <p:nvSpPr>
          <p:cNvPr id="5" name="Title 11">
            <a:extLst>
              <a:ext uri="{FF2B5EF4-FFF2-40B4-BE49-F238E27FC236}">
                <a16:creationId xmlns:a16="http://schemas.microsoft.com/office/drawing/2014/main" id="{DE0F65E4-E43A-EC6B-0F1D-DBE58A23CB8D}"/>
              </a:ext>
            </a:extLst>
          </p:cNvPr>
          <p:cNvSpPr txBox="1">
            <a:spLocks/>
          </p:cNvSpPr>
          <p:nvPr/>
        </p:nvSpPr>
        <p:spPr>
          <a:xfrm>
            <a:off x="456210" y="694442"/>
            <a:ext cx="7607440" cy="743429"/>
          </a:xfrm>
          <a:prstGeom prst="rect">
            <a:avLst/>
          </a:prstGeom>
        </p:spPr>
        <p:txBody>
          <a:bodyPr anchor="b">
            <a:noAutofit/>
          </a:bodyPr>
          <a:lstStyle>
            <a:lvl1pPr algn="l" defTabSz="914400" rtl="0" eaLnBrk="1" latinLnBrk="0" hangingPunct="1">
              <a:lnSpc>
                <a:spcPct val="80000"/>
              </a:lnSpc>
              <a:spcBef>
                <a:spcPct val="0"/>
              </a:spcBef>
              <a:buNone/>
              <a:defRPr sz="3200" b="0" i="0" kern="1200">
                <a:solidFill>
                  <a:schemeClr val="tx1"/>
                </a:solidFill>
                <a:latin typeface="DIN Condensed" pitchFamily="2" charset="0"/>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4800" b="0" i="0" u="none" strike="noStrike" kern="1200" cap="none" spc="-150" normalizeH="0" baseline="0" noProof="0" dirty="0">
                <a:ln>
                  <a:noFill/>
                </a:ln>
                <a:solidFill>
                  <a:srgbClr val="FFFFFF"/>
                </a:solidFill>
                <a:effectLst/>
                <a:uLnTx/>
                <a:uFillTx/>
                <a:latin typeface="DIN Condensed" panose="020B0606040000020204" pitchFamily="34" charset="77"/>
                <a:ea typeface="+mj-ea"/>
                <a:cs typeface="+mj-cs"/>
              </a:rPr>
              <a:t>SAY GOODBYE TO </a:t>
            </a:r>
            <a:r>
              <a:rPr kumimoji="0" lang="en-GB" sz="4800" b="0" i="0" u="none" strike="noStrike" kern="1200" cap="none" spc="-150" normalizeH="0" baseline="0" noProof="0" dirty="0">
                <a:ln>
                  <a:noFill/>
                </a:ln>
                <a:solidFill>
                  <a:srgbClr val="FFD600"/>
                </a:solidFill>
                <a:effectLst/>
                <a:uLnTx/>
                <a:uFillTx/>
                <a:latin typeface="DIN Condensed" panose="020B0606040000020204" pitchFamily="34" charset="77"/>
                <a:ea typeface="+mj-ea"/>
                <a:cs typeface="+mj-cs"/>
              </a:rPr>
              <a:t>DATA SILOS</a:t>
            </a:r>
          </a:p>
        </p:txBody>
      </p:sp>
      <p:grpSp>
        <p:nvGrpSpPr>
          <p:cNvPr id="8" name="Group 7">
            <a:extLst>
              <a:ext uri="{FF2B5EF4-FFF2-40B4-BE49-F238E27FC236}">
                <a16:creationId xmlns:a16="http://schemas.microsoft.com/office/drawing/2014/main" id="{F62C1226-D26F-44AE-41AA-79EB772CC87A}"/>
              </a:ext>
            </a:extLst>
          </p:cNvPr>
          <p:cNvGrpSpPr/>
          <p:nvPr/>
        </p:nvGrpSpPr>
        <p:grpSpPr>
          <a:xfrm flipV="1">
            <a:off x="5377712" y="2738005"/>
            <a:ext cx="1213394" cy="1163691"/>
            <a:chOff x="7731090" y="2918249"/>
            <a:chExt cx="1018466" cy="727694"/>
          </a:xfrm>
        </p:grpSpPr>
        <p:cxnSp>
          <p:nvCxnSpPr>
            <p:cNvPr id="102" name="Straight Connector 101">
              <a:extLst>
                <a:ext uri="{FF2B5EF4-FFF2-40B4-BE49-F238E27FC236}">
                  <a16:creationId xmlns:a16="http://schemas.microsoft.com/office/drawing/2014/main" id="{DC4589BA-1703-9BB1-E62A-8E2191C4C4BC}"/>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Arc 46">
              <a:extLst>
                <a:ext uri="{FF2B5EF4-FFF2-40B4-BE49-F238E27FC236}">
                  <a16:creationId xmlns:a16="http://schemas.microsoft.com/office/drawing/2014/main" id="{36211CDA-F59C-F455-7582-A36C51F22D5E}"/>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D138D05D-2D03-C12F-32F4-6A42C421BE96}"/>
              </a:ext>
            </a:extLst>
          </p:cNvPr>
          <p:cNvGrpSpPr/>
          <p:nvPr/>
        </p:nvGrpSpPr>
        <p:grpSpPr>
          <a:xfrm>
            <a:off x="5369054" y="3901693"/>
            <a:ext cx="1213394" cy="1159980"/>
            <a:chOff x="7731090" y="2918249"/>
            <a:chExt cx="1018466" cy="727694"/>
          </a:xfrm>
        </p:grpSpPr>
        <p:cxnSp>
          <p:nvCxnSpPr>
            <p:cNvPr id="100" name="Straight Connector 99">
              <a:extLst>
                <a:ext uri="{FF2B5EF4-FFF2-40B4-BE49-F238E27FC236}">
                  <a16:creationId xmlns:a16="http://schemas.microsoft.com/office/drawing/2014/main" id="{4A833D30-EC9B-2292-9AE7-D2B9770572AA}"/>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Arc 46">
              <a:extLst>
                <a:ext uri="{FF2B5EF4-FFF2-40B4-BE49-F238E27FC236}">
                  <a16:creationId xmlns:a16="http://schemas.microsoft.com/office/drawing/2014/main" id="{0435E336-F52B-3CBF-8456-8385A674EE54}"/>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BB91FB6B-4E5D-64EB-D45D-1CD4E1437E57}"/>
              </a:ext>
            </a:extLst>
          </p:cNvPr>
          <p:cNvGrpSpPr/>
          <p:nvPr/>
        </p:nvGrpSpPr>
        <p:grpSpPr>
          <a:xfrm flipV="1">
            <a:off x="5377712" y="3171490"/>
            <a:ext cx="1213394" cy="729020"/>
            <a:chOff x="7731090" y="2918249"/>
            <a:chExt cx="1018466" cy="727694"/>
          </a:xfrm>
        </p:grpSpPr>
        <p:cxnSp>
          <p:nvCxnSpPr>
            <p:cNvPr id="98" name="Straight Connector 97">
              <a:extLst>
                <a:ext uri="{FF2B5EF4-FFF2-40B4-BE49-F238E27FC236}">
                  <a16:creationId xmlns:a16="http://schemas.microsoft.com/office/drawing/2014/main" id="{F0B507A2-ED52-1956-8733-C6B14BB49000}"/>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Arc 46">
              <a:extLst>
                <a:ext uri="{FF2B5EF4-FFF2-40B4-BE49-F238E27FC236}">
                  <a16:creationId xmlns:a16="http://schemas.microsoft.com/office/drawing/2014/main" id="{4A1BF920-CCEB-E950-1559-6DCB506027EE}"/>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75408D04-BE35-2ADF-3B92-426F620DCD19}"/>
              </a:ext>
            </a:extLst>
          </p:cNvPr>
          <p:cNvGrpSpPr/>
          <p:nvPr/>
        </p:nvGrpSpPr>
        <p:grpSpPr>
          <a:xfrm>
            <a:off x="5366873" y="3900511"/>
            <a:ext cx="1213394" cy="713511"/>
            <a:chOff x="7731090" y="2918249"/>
            <a:chExt cx="1018466" cy="727694"/>
          </a:xfrm>
        </p:grpSpPr>
        <p:cxnSp>
          <p:nvCxnSpPr>
            <p:cNvPr id="96" name="Straight Connector 95">
              <a:extLst>
                <a:ext uri="{FF2B5EF4-FFF2-40B4-BE49-F238E27FC236}">
                  <a16:creationId xmlns:a16="http://schemas.microsoft.com/office/drawing/2014/main" id="{38D0B451-0B5B-C59C-26FA-E74E473C8886}"/>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Arc 46">
              <a:extLst>
                <a:ext uri="{FF2B5EF4-FFF2-40B4-BE49-F238E27FC236}">
                  <a16:creationId xmlns:a16="http://schemas.microsoft.com/office/drawing/2014/main" id="{9F477179-8559-8994-A6D8-2E21EB237EA2}"/>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cxnSp>
        <p:nvCxnSpPr>
          <p:cNvPr id="16" name="Straight Connector 15">
            <a:extLst>
              <a:ext uri="{FF2B5EF4-FFF2-40B4-BE49-F238E27FC236}">
                <a16:creationId xmlns:a16="http://schemas.microsoft.com/office/drawing/2014/main" id="{CBFE347A-E47D-20A0-F566-DE3082BB906C}"/>
              </a:ext>
            </a:extLst>
          </p:cNvPr>
          <p:cNvCxnSpPr>
            <a:cxnSpLocks/>
          </p:cNvCxnSpPr>
          <p:nvPr/>
        </p:nvCxnSpPr>
        <p:spPr>
          <a:xfrm>
            <a:off x="6580267" y="3893982"/>
            <a:ext cx="2760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D371811-0942-952C-72A4-CFF04E8B6FD2}"/>
              </a:ext>
            </a:extLst>
          </p:cNvPr>
          <p:cNvGrpSpPr/>
          <p:nvPr/>
        </p:nvGrpSpPr>
        <p:grpSpPr>
          <a:xfrm>
            <a:off x="5373194" y="3892586"/>
            <a:ext cx="1213394" cy="1653506"/>
            <a:chOff x="7731090" y="2918249"/>
            <a:chExt cx="1018466" cy="727694"/>
          </a:xfrm>
        </p:grpSpPr>
        <p:cxnSp>
          <p:nvCxnSpPr>
            <p:cNvPr id="94" name="Straight Connector 93">
              <a:extLst>
                <a:ext uri="{FF2B5EF4-FFF2-40B4-BE49-F238E27FC236}">
                  <a16:creationId xmlns:a16="http://schemas.microsoft.com/office/drawing/2014/main" id="{CD742CAE-59D2-E305-A64E-55758709F153}"/>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5" name="Arc 46">
              <a:extLst>
                <a:ext uri="{FF2B5EF4-FFF2-40B4-BE49-F238E27FC236}">
                  <a16:creationId xmlns:a16="http://schemas.microsoft.com/office/drawing/2014/main" id="{12547DBF-3879-A99A-B2DD-578A6A8FAC27}"/>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4923DDB-B1BF-FC3F-13CB-633DD0288CE0}"/>
              </a:ext>
            </a:extLst>
          </p:cNvPr>
          <p:cNvGrpSpPr/>
          <p:nvPr/>
        </p:nvGrpSpPr>
        <p:grpSpPr>
          <a:xfrm flipV="1">
            <a:off x="5373194" y="2241776"/>
            <a:ext cx="1213394" cy="1652205"/>
            <a:chOff x="7731090" y="2918249"/>
            <a:chExt cx="1018466" cy="727694"/>
          </a:xfrm>
        </p:grpSpPr>
        <p:cxnSp>
          <p:nvCxnSpPr>
            <p:cNvPr id="92" name="Straight Connector 91">
              <a:extLst>
                <a:ext uri="{FF2B5EF4-FFF2-40B4-BE49-F238E27FC236}">
                  <a16:creationId xmlns:a16="http://schemas.microsoft.com/office/drawing/2014/main" id="{78CF6265-4C6F-A82D-9006-B56B4A1088D2}"/>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Arc 46">
              <a:extLst>
                <a:ext uri="{FF2B5EF4-FFF2-40B4-BE49-F238E27FC236}">
                  <a16:creationId xmlns:a16="http://schemas.microsoft.com/office/drawing/2014/main" id="{CB377E9D-6EE2-7406-C98F-120D209D7B2B}"/>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3367053C-AA29-06C5-EB93-411001491A54}"/>
              </a:ext>
            </a:extLst>
          </p:cNvPr>
          <p:cNvGrpSpPr/>
          <p:nvPr/>
        </p:nvGrpSpPr>
        <p:grpSpPr>
          <a:xfrm flipV="1">
            <a:off x="5364579" y="3633267"/>
            <a:ext cx="1213394" cy="261848"/>
            <a:chOff x="7731090" y="2918249"/>
            <a:chExt cx="1018466" cy="727694"/>
          </a:xfrm>
        </p:grpSpPr>
        <p:cxnSp>
          <p:nvCxnSpPr>
            <p:cNvPr id="90" name="Straight Connector 89">
              <a:extLst>
                <a:ext uri="{FF2B5EF4-FFF2-40B4-BE49-F238E27FC236}">
                  <a16:creationId xmlns:a16="http://schemas.microsoft.com/office/drawing/2014/main" id="{D94F7A9E-3430-887E-91D1-9FBE642364DD}"/>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Arc 46">
              <a:extLst>
                <a:ext uri="{FF2B5EF4-FFF2-40B4-BE49-F238E27FC236}">
                  <a16:creationId xmlns:a16="http://schemas.microsoft.com/office/drawing/2014/main" id="{5E1CA961-1A0B-44F9-7413-7FC4411C5961}"/>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696B1F97-E153-B4C8-EAF6-F108234A735D}"/>
              </a:ext>
            </a:extLst>
          </p:cNvPr>
          <p:cNvGrpSpPr/>
          <p:nvPr/>
        </p:nvGrpSpPr>
        <p:grpSpPr>
          <a:xfrm>
            <a:off x="5353741" y="3895115"/>
            <a:ext cx="1213394" cy="253632"/>
            <a:chOff x="7731090" y="2918249"/>
            <a:chExt cx="1018466" cy="727694"/>
          </a:xfrm>
        </p:grpSpPr>
        <p:cxnSp>
          <p:nvCxnSpPr>
            <p:cNvPr id="88" name="Straight Connector 87">
              <a:extLst>
                <a:ext uri="{FF2B5EF4-FFF2-40B4-BE49-F238E27FC236}">
                  <a16:creationId xmlns:a16="http://schemas.microsoft.com/office/drawing/2014/main" id="{692C997F-BAD0-C172-334F-AA4A48F8974F}"/>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Arc 46">
              <a:extLst>
                <a:ext uri="{FF2B5EF4-FFF2-40B4-BE49-F238E27FC236}">
                  <a16:creationId xmlns:a16="http://schemas.microsoft.com/office/drawing/2014/main" id="{18229B94-F271-E817-87BB-7660B2C48757}"/>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sp>
        <p:nvSpPr>
          <p:cNvPr id="61" name="TextBox 60">
            <a:extLst>
              <a:ext uri="{FF2B5EF4-FFF2-40B4-BE49-F238E27FC236}">
                <a16:creationId xmlns:a16="http://schemas.microsoft.com/office/drawing/2014/main" id="{3D32C0D8-4516-C8AF-65AC-44BEF7F94247}"/>
              </a:ext>
            </a:extLst>
          </p:cNvPr>
          <p:cNvSpPr txBox="1"/>
          <p:nvPr/>
        </p:nvSpPr>
        <p:spPr>
          <a:xfrm>
            <a:off x="2125658" y="3090063"/>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a:ln>
                  <a:noFill/>
                </a:ln>
                <a:solidFill>
                  <a:schemeClr val="accent1"/>
                </a:solidFill>
                <a:effectLst/>
                <a:uLnTx/>
                <a:uFillTx/>
                <a:latin typeface="F37 Bolton" pitchFamily="2" charset="77"/>
                <a:ea typeface="DIN Condensed" panose="020B0606040000020204" pitchFamily="34" charset="0"/>
                <a:cs typeface="+mn-cs"/>
              </a:rPr>
              <a:t>Connections</a:t>
            </a:r>
          </a:p>
        </p:txBody>
      </p:sp>
      <p:sp>
        <p:nvSpPr>
          <p:cNvPr id="62" name="TextBox 61">
            <a:extLst>
              <a:ext uri="{FF2B5EF4-FFF2-40B4-BE49-F238E27FC236}">
                <a16:creationId xmlns:a16="http://schemas.microsoft.com/office/drawing/2014/main" id="{5E5160F4-5F42-DB93-4654-BECA6B1757F4}"/>
              </a:ext>
            </a:extLst>
          </p:cNvPr>
          <p:cNvSpPr txBox="1"/>
          <p:nvPr/>
        </p:nvSpPr>
        <p:spPr>
          <a:xfrm>
            <a:off x="2125658" y="3527659"/>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a:ln>
                  <a:noFill/>
                </a:ln>
                <a:solidFill>
                  <a:schemeClr val="accent1"/>
                </a:solidFill>
                <a:effectLst/>
                <a:uLnTx/>
                <a:uFillTx/>
                <a:latin typeface="F37 Bolton" pitchFamily="2" charset="77"/>
                <a:ea typeface="DIN Condensed" panose="020B0606040000020204" pitchFamily="34" charset="0"/>
                <a:cs typeface="+mn-cs"/>
              </a:rPr>
              <a:t>Emissions</a:t>
            </a:r>
          </a:p>
        </p:txBody>
      </p:sp>
      <p:sp>
        <p:nvSpPr>
          <p:cNvPr id="63" name="TextBox 62">
            <a:extLst>
              <a:ext uri="{FF2B5EF4-FFF2-40B4-BE49-F238E27FC236}">
                <a16:creationId xmlns:a16="http://schemas.microsoft.com/office/drawing/2014/main" id="{5991B55D-AA72-FC6D-E831-B032D01EE4FD}"/>
              </a:ext>
            </a:extLst>
          </p:cNvPr>
          <p:cNvSpPr txBox="1"/>
          <p:nvPr/>
        </p:nvSpPr>
        <p:spPr>
          <a:xfrm>
            <a:off x="2125658" y="4020608"/>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Master Data</a:t>
            </a:r>
          </a:p>
        </p:txBody>
      </p:sp>
      <p:sp>
        <p:nvSpPr>
          <p:cNvPr id="64" name="TextBox 63">
            <a:extLst>
              <a:ext uri="{FF2B5EF4-FFF2-40B4-BE49-F238E27FC236}">
                <a16:creationId xmlns:a16="http://schemas.microsoft.com/office/drawing/2014/main" id="{FD727A48-357D-F1B1-5FA7-C74CEA654AE6}"/>
              </a:ext>
            </a:extLst>
          </p:cNvPr>
          <p:cNvSpPr txBox="1"/>
          <p:nvPr/>
        </p:nvSpPr>
        <p:spPr>
          <a:xfrm>
            <a:off x="2125658" y="4904538"/>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3</a:t>
            </a:r>
            <a:r>
              <a:rPr kumimoji="0" lang="en-GB" sz="1400" b="0" i="0" u="none" strike="noStrike" kern="1200" cap="none" spc="0" normalizeH="0" baseline="30000" noProof="0" dirty="0">
                <a:ln>
                  <a:noFill/>
                </a:ln>
                <a:solidFill>
                  <a:schemeClr val="accent1"/>
                </a:solidFill>
                <a:effectLst/>
                <a:uLnTx/>
                <a:uFillTx/>
                <a:latin typeface="F37 Bolton" pitchFamily="2" charset="77"/>
                <a:ea typeface="DIN Condensed" panose="020B0606040000020204" pitchFamily="34" charset="0"/>
                <a:cs typeface="+mn-cs"/>
              </a:rPr>
              <a:t>rd</a:t>
            </a: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 party data </a:t>
            </a:r>
          </a:p>
        </p:txBody>
      </p:sp>
      <p:sp>
        <p:nvSpPr>
          <p:cNvPr id="65" name="TextBox 64">
            <a:extLst>
              <a:ext uri="{FF2B5EF4-FFF2-40B4-BE49-F238E27FC236}">
                <a16:creationId xmlns:a16="http://schemas.microsoft.com/office/drawing/2014/main" id="{15ABC7BE-A29E-8A00-93E6-94D8EE2AC734}"/>
              </a:ext>
            </a:extLst>
          </p:cNvPr>
          <p:cNvSpPr txBox="1"/>
          <p:nvPr/>
        </p:nvSpPr>
        <p:spPr>
          <a:xfrm>
            <a:off x="2125658" y="4461268"/>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Internal Data </a:t>
            </a:r>
          </a:p>
        </p:txBody>
      </p:sp>
      <p:sp>
        <p:nvSpPr>
          <p:cNvPr id="66" name="TextBox 65">
            <a:extLst>
              <a:ext uri="{FF2B5EF4-FFF2-40B4-BE49-F238E27FC236}">
                <a16:creationId xmlns:a16="http://schemas.microsoft.com/office/drawing/2014/main" id="{2CBA889C-749B-D4B7-B157-1191A8053B95}"/>
              </a:ext>
            </a:extLst>
          </p:cNvPr>
          <p:cNvSpPr txBox="1"/>
          <p:nvPr/>
        </p:nvSpPr>
        <p:spPr>
          <a:xfrm>
            <a:off x="2125658" y="2617483"/>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Schedules</a:t>
            </a:r>
          </a:p>
        </p:txBody>
      </p:sp>
      <p:sp>
        <p:nvSpPr>
          <p:cNvPr id="67" name="TextBox 66">
            <a:extLst>
              <a:ext uri="{FF2B5EF4-FFF2-40B4-BE49-F238E27FC236}">
                <a16:creationId xmlns:a16="http://schemas.microsoft.com/office/drawing/2014/main" id="{3AC2D2AD-CDF1-DC9E-0AF7-5E863784CF84}"/>
              </a:ext>
            </a:extLst>
          </p:cNvPr>
          <p:cNvSpPr txBox="1"/>
          <p:nvPr/>
        </p:nvSpPr>
        <p:spPr>
          <a:xfrm>
            <a:off x="2125658" y="1672323"/>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Passenger Booking Data </a:t>
            </a:r>
          </a:p>
        </p:txBody>
      </p:sp>
      <p:pic>
        <p:nvPicPr>
          <p:cNvPr id="68" name="Picture 67">
            <a:extLst>
              <a:ext uri="{FF2B5EF4-FFF2-40B4-BE49-F238E27FC236}">
                <a16:creationId xmlns:a16="http://schemas.microsoft.com/office/drawing/2014/main" id="{0995090E-A8C7-980F-2486-A4AC9658FE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3284" y="2561957"/>
            <a:ext cx="367880" cy="373734"/>
          </a:xfrm>
          <a:prstGeom prst="rect">
            <a:avLst/>
          </a:prstGeom>
          <a:ln>
            <a:noFill/>
          </a:ln>
        </p:spPr>
      </p:pic>
      <p:pic>
        <p:nvPicPr>
          <p:cNvPr id="69" name="Picture 68">
            <a:extLst>
              <a:ext uri="{FF2B5EF4-FFF2-40B4-BE49-F238E27FC236}">
                <a16:creationId xmlns:a16="http://schemas.microsoft.com/office/drawing/2014/main" id="{97531BA8-45B6-53F3-EB0A-8C967092BE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3224" y="3477346"/>
            <a:ext cx="380377" cy="376845"/>
          </a:xfrm>
          <a:prstGeom prst="rect">
            <a:avLst/>
          </a:prstGeom>
        </p:spPr>
      </p:pic>
      <p:pic>
        <p:nvPicPr>
          <p:cNvPr id="70" name="Picture 69" descr="Icon&#10;&#10;Description automatically generated">
            <a:extLst>
              <a:ext uri="{FF2B5EF4-FFF2-40B4-BE49-F238E27FC236}">
                <a16:creationId xmlns:a16="http://schemas.microsoft.com/office/drawing/2014/main" id="{8C35C3FE-9642-A329-CA86-3274CBA5A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6904" y="3058823"/>
            <a:ext cx="367880" cy="337683"/>
          </a:xfrm>
          <a:prstGeom prst="rect">
            <a:avLst/>
          </a:prstGeom>
        </p:spPr>
      </p:pic>
      <p:pic>
        <p:nvPicPr>
          <p:cNvPr id="71" name="Picture 70">
            <a:extLst>
              <a:ext uri="{FF2B5EF4-FFF2-40B4-BE49-F238E27FC236}">
                <a16:creationId xmlns:a16="http://schemas.microsoft.com/office/drawing/2014/main" id="{977FEA56-4D8F-DEE0-B42E-920BAC65D8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1565" y="3996637"/>
            <a:ext cx="367880" cy="337683"/>
          </a:xfrm>
          <a:prstGeom prst="rect">
            <a:avLst/>
          </a:prstGeom>
        </p:spPr>
      </p:pic>
      <p:pic>
        <p:nvPicPr>
          <p:cNvPr id="72" name="Graphic 71">
            <a:extLst>
              <a:ext uri="{FF2B5EF4-FFF2-40B4-BE49-F238E27FC236}">
                <a16:creationId xmlns:a16="http://schemas.microsoft.com/office/drawing/2014/main" id="{8937BFD8-B179-6FC0-BDEB-EEE30AB3619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698622" y="4887836"/>
            <a:ext cx="468154" cy="354990"/>
          </a:xfrm>
          <a:prstGeom prst="rect">
            <a:avLst/>
          </a:prstGeom>
        </p:spPr>
      </p:pic>
      <p:pic>
        <p:nvPicPr>
          <p:cNvPr id="73" name="Graphic 72">
            <a:extLst>
              <a:ext uri="{FF2B5EF4-FFF2-40B4-BE49-F238E27FC236}">
                <a16:creationId xmlns:a16="http://schemas.microsoft.com/office/drawing/2014/main" id="{5E87FF94-2B03-02DC-DE86-603BB2125CE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762116" y="4443621"/>
            <a:ext cx="367880" cy="354989"/>
          </a:xfrm>
          <a:prstGeom prst="rect">
            <a:avLst/>
          </a:prstGeom>
        </p:spPr>
      </p:pic>
      <p:pic>
        <p:nvPicPr>
          <p:cNvPr id="74" name="Picture 73" descr="A yellow line art of a suitcase&#10;&#10;Description automatically generated">
            <a:extLst>
              <a:ext uri="{FF2B5EF4-FFF2-40B4-BE49-F238E27FC236}">
                <a16:creationId xmlns:a16="http://schemas.microsoft.com/office/drawing/2014/main" id="{ADD763AF-0D40-140D-DB79-E83F8E2C60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92787" y="1585390"/>
            <a:ext cx="468154" cy="429725"/>
          </a:xfrm>
          <a:prstGeom prst="rect">
            <a:avLst/>
          </a:prstGeom>
        </p:spPr>
      </p:pic>
      <p:grpSp>
        <p:nvGrpSpPr>
          <p:cNvPr id="75" name="Group 74">
            <a:extLst>
              <a:ext uri="{FF2B5EF4-FFF2-40B4-BE49-F238E27FC236}">
                <a16:creationId xmlns:a16="http://schemas.microsoft.com/office/drawing/2014/main" id="{0CF6B18C-9689-D5E8-5E1F-11E920FA46DD}"/>
              </a:ext>
            </a:extLst>
          </p:cNvPr>
          <p:cNvGrpSpPr/>
          <p:nvPr/>
        </p:nvGrpSpPr>
        <p:grpSpPr>
          <a:xfrm flipV="1">
            <a:off x="5370857" y="1798958"/>
            <a:ext cx="1213394" cy="2100420"/>
            <a:chOff x="7731090" y="2918249"/>
            <a:chExt cx="1018466" cy="727694"/>
          </a:xfrm>
        </p:grpSpPr>
        <p:cxnSp>
          <p:nvCxnSpPr>
            <p:cNvPr id="86" name="Straight Connector 85">
              <a:extLst>
                <a:ext uri="{FF2B5EF4-FFF2-40B4-BE49-F238E27FC236}">
                  <a16:creationId xmlns:a16="http://schemas.microsoft.com/office/drawing/2014/main" id="{E9373CF2-3A3A-8BE8-9319-9BFF5DC0437B}"/>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Arc 46">
              <a:extLst>
                <a:ext uri="{FF2B5EF4-FFF2-40B4-BE49-F238E27FC236}">
                  <a16:creationId xmlns:a16="http://schemas.microsoft.com/office/drawing/2014/main" id="{0E962622-C708-FC26-68B3-5DCEF257B38C}"/>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C58944A1-6C50-60C6-0209-6E7ED4FCF4A2}"/>
              </a:ext>
            </a:extLst>
          </p:cNvPr>
          <p:cNvGrpSpPr/>
          <p:nvPr/>
        </p:nvGrpSpPr>
        <p:grpSpPr>
          <a:xfrm>
            <a:off x="5371730" y="3891302"/>
            <a:ext cx="1213394" cy="2111876"/>
            <a:chOff x="7731090" y="2918249"/>
            <a:chExt cx="1018466" cy="727694"/>
          </a:xfrm>
        </p:grpSpPr>
        <p:cxnSp>
          <p:nvCxnSpPr>
            <p:cNvPr id="84" name="Straight Connector 83">
              <a:extLst>
                <a:ext uri="{FF2B5EF4-FFF2-40B4-BE49-F238E27FC236}">
                  <a16:creationId xmlns:a16="http://schemas.microsoft.com/office/drawing/2014/main" id="{E12814E3-0ACE-A9F9-7FAF-7D3ADD90709E}"/>
                </a:ext>
              </a:extLst>
            </p:cNvPr>
            <p:cNvCxnSpPr>
              <a:cxnSpLocks/>
            </p:cNvCxnSpPr>
            <p:nvPr/>
          </p:nvCxnSpPr>
          <p:spPr>
            <a:xfrm flipH="1">
              <a:off x="8233128" y="2918249"/>
              <a:ext cx="516428" cy="5121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Arc 46">
              <a:extLst>
                <a:ext uri="{FF2B5EF4-FFF2-40B4-BE49-F238E27FC236}">
                  <a16:creationId xmlns:a16="http://schemas.microsoft.com/office/drawing/2014/main" id="{53CC916D-6D46-B1C5-5F0C-1D01F5309421}"/>
                </a:ext>
              </a:extLst>
            </p:cNvPr>
            <p:cNvSpPr/>
            <p:nvPr/>
          </p:nvSpPr>
          <p:spPr>
            <a:xfrm rot="10800000" flipH="1">
              <a:off x="7731090" y="3425589"/>
              <a:ext cx="507272" cy="220354"/>
            </a:xfrm>
            <a:custGeom>
              <a:avLst/>
              <a:gdLst>
                <a:gd name="connsiteX0" fmla="*/ 230187 w 460375"/>
                <a:gd name="connsiteY0" fmla="*/ 0 h 334557"/>
                <a:gd name="connsiteX1" fmla="*/ 460375 w 460375"/>
                <a:gd name="connsiteY1" fmla="*/ 167279 h 334557"/>
                <a:gd name="connsiteX2" fmla="*/ 230188 w 460375"/>
                <a:gd name="connsiteY2" fmla="*/ 167279 h 334557"/>
                <a:gd name="connsiteX3" fmla="*/ 230187 w 460375"/>
                <a:gd name="connsiteY3" fmla="*/ 0 h 334557"/>
                <a:gd name="connsiteX0" fmla="*/ 230187 w 460375"/>
                <a:gd name="connsiteY0" fmla="*/ 0 h 334557"/>
                <a:gd name="connsiteX1" fmla="*/ 460375 w 460375"/>
                <a:gd name="connsiteY1" fmla="*/ 167279 h 334557"/>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68288"/>
                <a:gd name="connsiteY0" fmla="*/ 0 h 170454"/>
                <a:gd name="connsiteX1" fmla="*/ 230188 w 268288"/>
                <a:gd name="connsiteY1" fmla="*/ 167279 h 170454"/>
                <a:gd name="connsiteX2" fmla="*/ 1 w 268288"/>
                <a:gd name="connsiteY2" fmla="*/ 167279 h 170454"/>
                <a:gd name="connsiteX3" fmla="*/ 0 w 268288"/>
                <a:gd name="connsiteY3" fmla="*/ 0 h 170454"/>
                <a:gd name="connsiteX0" fmla="*/ 0 w 268288"/>
                <a:gd name="connsiteY0" fmla="*/ 0 h 170454"/>
                <a:gd name="connsiteX1" fmla="*/ 268288 w 268288"/>
                <a:gd name="connsiteY1" fmla="*/ 170454 h 170454"/>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0 h 167279"/>
                <a:gd name="connsiteX1" fmla="*/ 230188 w 284163"/>
                <a:gd name="connsiteY1" fmla="*/ 167279 h 167279"/>
                <a:gd name="connsiteX2" fmla="*/ 1 w 284163"/>
                <a:gd name="connsiteY2" fmla="*/ 167279 h 167279"/>
                <a:gd name="connsiteX3" fmla="*/ 0 w 284163"/>
                <a:gd name="connsiteY3" fmla="*/ 0 h 167279"/>
                <a:gd name="connsiteX0" fmla="*/ 0 w 284163"/>
                <a:gd name="connsiteY0" fmla="*/ 0 h 167279"/>
                <a:gd name="connsiteX1" fmla="*/ 284163 w 284163"/>
                <a:gd name="connsiteY1" fmla="*/ 138704 h 167279"/>
                <a:gd name="connsiteX0" fmla="*/ 0 w 284163"/>
                <a:gd name="connsiteY0" fmla="*/ 646 h 167925"/>
                <a:gd name="connsiteX1" fmla="*/ 230188 w 284163"/>
                <a:gd name="connsiteY1" fmla="*/ 167925 h 167925"/>
                <a:gd name="connsiteX2" fmla="*/ 1 w 284163"/>
                <a:gd name="connsiteY2" fmla="*/ 167925 h 167925"/>
                <a:gd name="connsiteX3" fmla="*/ 0 w 284163"/>
                <a:gd name="connsiteY3" fmla="*/ 646 h 167925"/>
                <a:gd name="connsiteX0" fmla="*/ 0 w 284163"/>
                <a:gd name="connsiteY0" fmla="*/ 646 h 167925"/>
                <a:gd name="connsiteX1" fmla="*/ 55561 w 284163"/>
                <a:gd name="connsiteY1" fmla="*/ 646 h 167925"/>
                <a:gd name="connsiteX2" fmla="*/ 284163 w 284163"/>
                <a:gd name="connsiteY2" fmla="*/ 139350 h 167925"/>
                <a:gd name="connsiteX0" fmla="*/ 0 w 325438"/>
                <a:gd name="connsiteY0" fmla="*/ 412 h 180391"/>
                <a:gd name="connsiteX1" fmla="*/ 230188 w 325438"/>
                <a:gd name="connsiteY1" fmla="*/ 167691 h 180391"/>
                <a:gd name="connsiteX2" fmla="*/ 1 w 325438"/>
                <a:gd name="connsiteY2" fmla="*/ 167691 h 180391"/>
                <a:gd name="connsiteX3" fmla="*/ 0 w 325438"/>
                <a:gd name="connsiteY3" fmla="*/ 412 h 180391"/>
                <a:gd name="connsiteX0" fmla="*/ 0 w 325438"/>
                <a:gd name="connsiteY0" fmla="*/ 412 h 180391"/>
                <a:gd name="connsiteX1" fmla="*/ 55561 w 325438"/>
                <a:gd name="connsiteY1" fmla="*/ 412 h 180391"/>
                <a:gd name="connsiteX2" fmla="*/ 325438 w 325438"/>
                <a:gd name="connsiteY2" fmla="*/ 180391 h 180391"/>
                <a:gd name="connsiteX0" fmla="*/ 0 w 315913"/>
                <a:gd name="connsiteY0" fmla="*/ 412 h 180391"/>
                <a:gd name="connsiteX1" fmla="*/ 230188 w 315913"/>
                <a:gd name="connsiteY1" fmla="*/ 167691 h 180391"/>
                <a:gd name="connsiteX2" fmla="*/ 1 w 315913"/>
                <a:gd name="connsiteY2" fmla="*/ 167691 h 180391"/>
                <a:gd name="connsiteX3" fmla="*/ 0 w 315913"/>
                <a:gd name="connsiteY3" fmla="*/ 412 h 180391"/>
                <a:gd name="connsiteX0" fmla="*/ 0 w 315913"/>
                <a:gd name="connsiteY0" fmla="*/ 412 h 180391"/>
                <a:gd name="connsiteX1" fmla="*/ 55561 w 315913"/>
                <a:gd name="connsiteY1" fmla="*/ 412 h 180391"/>
                <a:gd name="connsiteX2" fmla="*/ 315913 w 315913"/>
                <a:gd name="connsiteY2" fmla="*/ 180391 h 180391"/>
                <a:gd name="connsiteX0" fmla="*/ 0 w 315913"/>
                <a:gd name="connsiteY0" fmla="*/ 1056 h 181035"/>
                <a:gd name="connsiteX1" fmla="*/ 230188 w 315913"/>
                <a:gd name="connsiteY1" fmla="*/ 168335 h 181035"/>
                <a:gd name="connsiteX2" fmla="*/ 1 w 315913"/>
                <a:gd name="connsiteY2" fmla="*/ 168335 h 181035"/>
                <a:gd name="connsiteX3" fmla="*/ 0 w 315913"/>
                <a:gd name="connsiteY3" fmla="*/ 1056 h 181035"/>
                <a:gd name="connsiteX0" fmla="*/ 0 w 315913"/>
                <a:gd name="connsiteY0" fmla="*/ 1056 h 181035"/>
                <a:gd name="connsiteX1" fmla="*/ 55561 w 315913"/>
                <a:gd name="connsiteY1" fmla="*/ 1056 h 181035"/>
                <a:gd name="connsiteX2" fmla="*/ 315913 w 315913"/>
                <a:gd name="connsiteY2" fmla="*/ 181035 h 181035"/>
                <a:gd name="connsiteX0" fmla="*/ 0 w 315913"/>
                <a:gd name="connsiteY0" fmla="*/ 773 h 180752"/>
                <a:gd name="connsiteX1" fmla="*/ 230188 w 315913"/>
                <a:gd name="connsiteY1" fmla="*/ 168052 h 180752"/>
                <a:gd name="connsiteX2" fmla="*/ 1 w 315913"/>
                <a:gd name="connsiteY2" fmla="*/ 168052 h 180752"/>
                <a:gd name="connsiteX3" fmla="*/ 0 w 315913"/>
                <a:gd name="connsiteY3" fmla="*/ 773 h 180752"/>
                <a:gd name="connsiteX0" fmla="*/ 0 w 315913"/>
                <a:gd name="connsiteY0" fmla="*/ 773 h 180752"/>
                <a:gd name="connsiteX1" fmla="*/ 55561 w 315913"/>
                <a:gd name="connsiteY1" fmla="*/ 773 h 180752"/>
                <a:gd name="connsiteX2" fmla="*/ 315913 w 315913"/>
                <a:gd name="connsiteY2" fmla="*/ 180752 h 180752"/>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0 w 334963"/>
                <a:gd name="connsiteY0" fmla="*/ 633 h 190137"/>
                <a:gd name="connsiteX1" fmla="*/ 230188 w 334963"/>
                <a:gd name="connsiteY1" fmla="*/ 167912 h 190137"/>
                <a:gd name="connsiteX2" fmla="*/ 1 w 334963"/>
                <a:gd name="connsiteY2" fmla="*/ 167912 h 190137"/>
                <a:gd name="connsiteX3" fmla="*/ 0 w 334963"/>
                <a:gd name="connsiteY3" fmla="*/ 633 h 190137"/>
                <a:gd name="connsiteX0" fmla="*/ 0 w 334963"/>
                <a:gd name="connsiteY0" fmla="*/ 633 h 190137"/>
                <a:gd name="connsiteX1" fmla="*/ 55561 w 334963"/>
                <a:gd name="connsiteY1" fmla="*/ 633 h 190137"/>
                <a:gd name="connsiteX2" fmla="*/ 334963 w 334963"/>
                <a:gd name="connsiteY2" fmla="*/ 190137 h 190137"/>
                <a:gd name="connsiteX0" fmla="*/ 104775 w 439738"/>
                <a:gd name="connsiteY0" fmla="*/ 633 h 190137"/>
                <a:gd name="connsiteX1" fmla="*/ 334963 w 439738"/>
                <a:gd name="connsiteY1" fmla="*/ 167912 h 190137"/>
                <a:gd name="connsiteX2" fmla="*/ 104776 w 439738"/>
                <a:gd name="connsiteY2" fmla="*/ 167912 h 190137"/>
                <a:gd name="connsiteX3" fmla="*/ 104775 w 439738"/>
                <a:gd name="connsiteY3" fmla="*/ 633 h 190137"/>
                <a:gd name="connsiteX0" fmla="*/ 0 w 439738"/>
                <a:gd name="connsiteY0" fmla="*/ 633 h 190137"/>
                <a:gd name="connsiteX1" fmla="*/ 160336 w 439738"/>
                <a:gd name="connsiteY1" fmla="*/ 633 h 190137"/>
                <a:gd name="connsiteX2" fmla="*/ 439738 w 439738"/>
                <a:gd name="connsiteY2" fmla="*/ 190137 h 190137"/>
                <a:gd name="connsiteX0" fmla="*/ 69850 w 439738"/>
                <a:gd name="connsiteY0" fmla="*/ 0 h 192679"/>
                <a:gd name="connsiteX1" fmla="*/ 334963 w 439738"/>
                <a:gd name="connsiteY1" fmla="*/ 170454 h 192679"/>
                <a:gd name="connsiteX2" fmla="*/ 104776 w 439738"/>
                <a:gd name="connsiteY2" fmla="*/ 170454 h 192679"/>
                <a:gd name="connsiteX3" fmla="*/ 69850 w 439738"/>
                <a:gd name="connsiteY3" fmla="*/ 0 h 192679"/>
                <a:gd name="connsiteX0" fmla="*/ 0 w 439738"/>
                <a:gd name="connsiteY0" fmla="*/ 3175 h 192679"/>
                <a:gd name="connsiteX1" fmla="*/ 160336 w 439738"/>
                <a:gd name="connsiteY1" fmla="*/ 3175 h 192679"/>
                <a:gd name="connsiteX2" fmla="*/ 439738 w 439738"/>
                <a:gd name="connsiteY2" fmla="*/ 192679 h 192679"/>
              </a:gdLst>
              <a:ahLst/>
              <a:cxnLst>
                <a:cxn ang="0">
                  <a:pos x="connsiteX0" y="connsiteY0"/>
                </a:cxn>
                <a:cxn ang="0">
                  <a:pos x="connsiteX1" y="connsiteY1"/>
                </a:cxn>
                <a:cxn ang="0">
                  <a:pos x="connsiteX2" y="connsiteY2"/>
                </a:cxn>
              </a:cxnLst>
              <a:rect l="l" t="t" r="r" b="b"/>
              <a:pathLst>
                <a:path w="439738" h="192679" stroke="0" extrusionOk="0">
                  <a:moveTo>
                    <a:pt x="69850" y="0"/>
                  </a:moveTo>
                  <a:cubicBezTo>
                    <a:pt x="196979" y="0"/>
                    <a:pt x="334963" y="78068"/>
                    <a:pt x="334963" y="170454"/>
                  </a:cubicBezTo>
                  <a:lnTo>
                    <a:pt x="104776" y="170454"/>
                  </a:lnTo>
                  <a:cubicBezTo>
                    <a:pt x="104776" y="114694"/>
                    <a:pt x="69850" y="55760"/>
                    <a:pt x="69850" y="0"/>
                  </a:cubicBezTo>
                  <a:close/>
                </a:path>
                <a:path w="439738" h="192679" fill="none">
                  <a:moveTo>
                    <a:pt x="0" y="3175"/>
                  </a:moveTo>
                  <a:cubicBezTo>
                    <a:pt x="11906" y="4233"/>
                    <a:pt x="145454" y="1852"/>
                    <a:pt x="160336" y="3175"/>
                  </a:cubicBezTo>
                  <a:cubicBezTo>
                    <a:pt x="216029" y="-3175"/>
                    <a:pt x="284163" y="36793"/>
                    <a:pt x="439738" y="19267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46C0EE06-CD30-8CF5-8D57-FF17DB7EAC8C}"/>
              </a:ext>
            </a:extLst>
          </p:cNvPr>
          <p:cNvGrpSpPr/>
          <p:nvPr/>
        </p:nvGrpSpPr>
        <p:grpSpPr>
          <a:xfrm>
            <a:off x="2125658" y="2085240"/>
            <a:ext cx="3030139" cy="412146"/>
            <a:chOff x="857340" y="4109506"/>
            <a:chExt cx="3355506" cy="456401"/>
          </a:xfrm>
        </p:grpSpPr>
        <p:sp>
          <p:nvSpPr>
            <p:cNvPr id="82" name="TextBox 81">
              <a:extLst>
                <a:ext uri="{FF2B5EF4-FFF2-40B4-BE49-F238E27FC236}">
                  <a16:creationId xmlns:a16="http://schemas.microsoft.com/office/drawing/2014/main" id="{F56AA590-E66B-45D2-9A1E-21FABAFCB769}"/>
                </a:ext>
              </a:extLst>
            </p:cNvPr>
            <p:cNvSpPr txBox="1"/>
            <p:nvPr/>
          </p:nvSpPr>
          <p:spPr>
            <a:xfrm>
              <a:off x="857340" y="4178416"/>
              <a:ext cx="2857135" cy="283333"/>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Status</a:t>
              </a:r>
            </a:p>
          </p:txBody>
        </p:sp>
        <p:pic>
          <p:nvPicPr>
            <p:cNvPr id="83" name="Picture 82">
              <a:extLst>
                <a:ext uri="{FF2B5EF4-FFF2-40B4-BE49-F238E27FC236}">
                  <a16:creationId xmlns:a16="http://schemas.microsoft.com/office/drawing/2014/main" id="{B41D4542-9DFA-FC83-1AE2-47A7E6C653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76893" y="4109506"/>
              <a:ext cx="435953" cy="456401"/>
            </a:xfrm>
            <a:prstGeom prst="rect">
              <a:avLst/>
            </a:prstGeom>
          </p:spPr>
        </p:pic>
      </p:grpSp>
      <p:sp>
        <p:nvSpPr>
          <p:cNvPr id="78" name="TextBox 77">
            <a:extLst>
              <a:ext uri="{FF2B5EF4-FFF2-40B4-BE49-F238E27FC236}">
                <a16:creationId xmlns:a16="http://schemas.microsoft.com/office/drawing/2014/main" id="{560E6BBE-B480-147E-0429-28324486A074}"/>
              </a:ext>
            </a:extLst>
          </p:cNvPr>
          <p:cNvSpPr txBox="1"/>
          <p:nvPr/>
        </p:nvSpPr>
        <p:spPr>
          <a:xfrm>
            <a:off x="2125658" y="5379519"/>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Fleet Data</a:t>
            </a:r>
          </a:p>
        </p:txBody>
      </p:sp>
      <p:pic>
        <p:nvPicPr>
          <p:cNvPr id="79" name="Graphic 78">
            <a:extLst>
              <a:ext uri="{FF2B5EF4-FFF2-40B4-BE49-F238E27FC236}">
                <a16:creationId xmlns:a16="http://schemas.microsoft.com/office/drawing/2014/main" id="{8DD4A74A-CA3C-4549-3CD8-13B27EB5461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711451" y="5374875"/>
            <a:ext cx="468154" cy="279528"/>
          </a:xfrm>
          <a:prstGeom prst="rect">
            <a:avLst/>
          </a:prstGeom>
        </p:spPr>
      </p:pic>
      <p:sp>
        <p:nvSpPr>
          <p:cNvPr id="80" name="TextBox 79">
            <a:extLst>
              <a:ext uri="{FF2B5EF4-FFF2-40B4-BE49-F238E27FC236}">
                <a16:creationId xmlns:a16="http://schemas.microsoft.com/office/drawing/2014/main" id="{295F68E5-99F9-D3CF-BE61-25F24A41DE0F}"/>
              </a:ext>
            </a:extLst>
          </p:cNvPr>
          <p:cNvSpPr txBox="1"/>
          <p:nvPr/>
        </p:nvSpPr>
        <p:spPr>
          <a:xfrm>
            <a:off x="2125658" y="5839885"/>
            <a:ext cx="2580093" cy="25586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FFD600"/>
              </a:buClr>
              <a:buSzTx/>
              <a:buFontTx/>
              <a:buNone/>
              <a:tabLst/>
              <a:defRPr/>
            </a:pPr>
            <a:r>
              <a:rPr kumimoji="0" lang="en-GB" sz="1400" b="0" i="0" u="none" strike="noStrike" kern="1200" cap="none" spc="0" normalizeH="0" baseline="0" noProof="0" dirty="0">
                <a:ln>
                  <a:noFill/>
                </a:ln>
                <a:solidFill>
                  <a:schemeClr val="accent1"/>
                </a:solidFill>
                <a:effectLst/>
                <a:uLnTx/>
                <a:uFillTx/>
                <a:latin typeface="F37 Bolton" pitchFamily="2" charset="77"/>
                <a:ea typeface="DIN Condensed" panose="020B0606040000020204" pitchFamily="34" charset="0"/>
                <a:cs typeface="+mn-cs"/>
              </a:rPr>
              <a:t>MCT Data</a:t>
            </a:r>
          </a:p>
        </p:txBody>
      </p:sp>
      <p:pic>
        <p:nvPicPr>
          <p:cNvPr id="81" name="Graphic 80">
            <a:extLst>
              <a:ext uri="{FF2B5EF4-FFF2-40B4-BE49-F238E27FC236}">
                <a16:creationId xmlns:a16="http://schemas.microsoft.com/office/drawing/2014/main" id="{435BE2E0-B84A-F8D4-90A2-F46F468C9B1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4799048" y="5808568"/>
            <a:ext cx="354990" cy="354990"/>
          </a:xfrm>
          <a:prstGeom prst="rect">
            <a:avLst/>
          </a:prstGeom>
        </p:spPr>
      </p:pic>
    </p:spTree>
    <p:extLst>
      <p:ext uri="{BB962C8B-B14F-4D97-AF65-F5344CB8AC3E}">
        <p14:creationId xmlns:p14="http://schemas.microsoft.com/office/powerpoint/2010/main" val="1667135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scatter chart&#10;&#10;Description automatically generated">
            <a:extLst>
              <a:ext uri="{FF2B5EF4-FFF2-40B4-BE49-F238E27FC236}">
                <a16:creationId xmlns:a16="http://schemas.microsoft.com/office/drawing/2014/main" id="{204AF765-46AD-7742-8980-9F5C90958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979" y="249082"/>
            <a:ext cx="8268764" cy="6201573"/>
          </a:xfrm>
          <a:prstGeom prst="rect">
            <a:avLst/>
          </a:prstGeom>
          <a:solidFill>
            <a:schemeClr val="tx1"/>
          </a:solidFill>
        </p:spPr>
      </p:pic>
      <p:sp>
        <p:nvSpPr>
          <p:cNvPr id="4" name="Content Placeholder 4">
            <a:extLst>
              <a:ext uri="{FF2B5EF4-FFF2-40B4-BE49-F238E27FC236}">
                <a16:creationId xmlns:a16="http://schemas.microsoft.com/office/drawing/2014/main" id="{9BF853DD-0360-4447-A6CF-4EBDD0FE7F8F}"/>
              </a:ext>
            </a:extLst>
          </p:cNvPr>
          <p:cNvSpPr txBox="1">
            <a:spLocks/>
          </p:cNvSpPr>
          <p:nvPr/>
        </p:nvSpPr>
        <p:spPr>
          <a:xfrm>
            <a:off x="599710" y="1089670"/>
            <a:ext cx="2295413"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Connect our data to your preferred systems – </a:t>
            </a:r>
            <a:r>
              <a:rPr lang="en-GB" sz="2400" dirty="0">
                <a:solidFill>
                  <a:srgbClr val="FFD602"/>
                </a:solidFill>
              </a:rPr>
              <a:t>endless possibilities </a:t>
            </a:r>
          </a:p>
        </p:txBody>
      </p:sp>
    </p:spTree>
    <p:extLst>
      <p:ext uri="{BB962C8B-B14F-4D97-AF65-F5344CB8AC3E}">
        <p14:creationId xmlns:p14="http://schemas.microsoft.com/office/powerpoint/2010/main" val="1225611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7D35FB79-4509-3F45-B031-DD0B1C40FE9B}"/>
              </a:ext>
            </a:extLst>
          </p:cNvPr>
          <p:cNvSpPr txBox="1">
            <a:spLocks/>
          </p:cNvSpPr>
          <p:nvPr/>
        </p:nvSpPr>
        <p:spPr>
          <a:xfrm>
            <a:off x="766764" y="905032"/>
            <a:ext cx="2741979" cy="1588242"/>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rPr>
              <a:t>What data is available?</a:t>
            </a:r>
          </a:p>
        </p:txBody>
      </p:sp>
    </p:spTree>
    <p:extLst>
      <p:ext uri="{BB962C8B-B14F-4D97-AF65-F5344CB8AC3E}">
        <p14:creationId xmlns:p14="http://schemas.microsoft.com/office/powerpoint/2010/main" val="365441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ECD0-3692-0141-9429-656F160BEE11}"/>
              </a:ext>
            </a:extLst>
          </p:cNvPr>
          <p:cNvSpPr>
            <a:spLocks noGrp="1"/>
          </p:cNvSpPr>
          <p:nvPr>
            <p:ph type="title"/>
          </p:nvPr>
        </p:nvSpPr>
        <p:spPr>
          <a:xfrm>
            <a:off x="766762" y="1980618"/>
            <a:ext cx="10442575" cy="194377"/>
          </a:xfrm>
        </p:spPr>
        <p:txBody>
          <a:bodyPr anchor="b"/>
          <a:lstStyle/>
          <a:p>
            <a:pPr>
              <a:lnSpc>
                <a:spcPct val="70000"/>
              </a:lnSpc>
            </a:pPr>
            <a:r>
              <a:rPr lang="en-GB" sz="4800" b="1" dirty="0">
                <a:solidFill>
                  <a:schemeClr val="accent2"/>
                </a:solidFill>
                <a:latin typeface="DIN Condensed Light" panose="020B0506040000020204" pitchFamily="34" charset="77"/>
              </a:rPr>
              <a:t>GLOBAL AIRLINE SCHEDULES</a:t>
            </a:r>
          </a:p>
        </p:txBody>
      </p:sp>
      <p:sp>
        <p:nvSpPr>
          <p:cNvPr id="16" name="Content Placeholder 4">
            <a:extLst>
              <a:ext uri="{FF2B5EF4-FFF2-40B4-BE49-F238E27FC236}">
                <a16:creationId xmlns:a16="http://schemas.microsoft.com/office/drawing/2014/main" id="{6677E951-9B3E-7D4A-8AE3-47D256C3A43B}"/>
              </a:ext>
            </a:extLst>
          </p:cNvPr>
          <p:cNvSpPr txBox="1">
            <a:spLocks/>
          </p:cNvSpPr>
          <p:nvPr/>
        </p:nvSpPr>
        <p:spPr>
          <a:xfrm>
            <a:off x="754061" y="2126400"/>
            <a:ext cx="9027891" cy="602548"/>
          </a:xfrm>
          <a:prstGeom prst="rect">
            <a:avLst/>
          </a:prstGeom>
        </p:spPr>
        <p:txBody>
          <a:bodyPr vert="horz" lIns="0" tIns="45720" rIns="91440" bIns="45720"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rPr>
              <a:t>The most accurate airline schedules database on the market, giving you access to commercial airline schedules, aircraft configurations, minimum connection times and flight schedule changes.</a:t>
            </a:r>
          </a:p>
        </p:txBody>
      </p:sp>
      <p:pic>
        <p:nvPicPr>
          <p:cNvPr id="44" name="Picture 43">
            <a:extLst>
              <a:ext uri="{FF2B5EF4-FFF2-40B4-BE49-F238E27FC236}">
                <a16:creationId xmlns:a16="http://schemas.microsoft.com/office/drawing/2014/main" id="{0BA62B8D-BAF5-244D-9D18-18A293CCA1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062" y="615865"/>
            <a:ext cx="602548" cy="602548"/>
          </a:xfrm>
          <a:prstGeom prst="rect">
            <a:avLst/>
          </a:prstGeom>
        </p:spPr>
      </p:pic>
      <p:sp>
        <p:nvSpPr>
          <p:cNvPr id="11" name="Content Placeholder 4">
            <a:extLst>
              <a:ext uri="{FF2B5EF4-FFF2-40B4-BE49-F238E27FC236}">
                <a16:creationId xmlns:a16="http://schemas.microsoft.com/office/drawing/2014/main" id="{BF92A7F9-A169-9746-AE5A-6EC1E2D31396}"/>
              </a:ext>
            </a:extLst>
          </p:cNvPr>
          <p:cNvSpPr txBox="1">
            <a:spLocks/>
          </p:cNvSpPr>
          <p:nvPr/>
        </p:nvSpPr>
        <p:spPr>
          <a:xfrm>
            <a:off x="766762" y="2981218"/>
            <a:ext cx="6080605" cy="1588242"/>
          </a:xfrm>
          <a:prstGeom prst="rect">
            <a:avLst/>
          </a:prstGeom>
        </p:spPr>
        <p:txBody>
          <a:bodyPr vert="horz" lIns="0" tIns="45720" rIns="91440" bIns="45720" numCol="2" rtlCol="0" anchor="t">
            <a:noAutofit/>
          </a:bodyPr>
          <a:lstStyle>
            <a:lvl1pPr marL="288000" indent="-288000" algn="l" defTabSz="914400" rtl="0" eaLnBrk="1" latinLnBrk="0" hangingPunct="1">
              <a:lnSpc>
                <a:spcPct val="100000"/>
              </a:lnSpc>
              <a:spcBef>
                <a:spcPts val="1000"/>
              </a:spcBef>
              <a:buFontTx/>
              <a:buBlip>
                <a:blip r:embed="rId4"/>
              </a:buBlip>
              <a:defRPr sz="2000" b="0" i="0" kern="1200">
                <a:solidFill>
                  <a:schemeClr val="tx1"/>
                </a:solidFill>
                <a:latin typeface="F37 Bolton Light" pitchFamily="2" charset="77"/>
                <a:ea typeface="+mn-ea"/>
                <a:cs typeface="Arial" panose="020B0604020202020204" pitchFamily="34" charset="0"/>
              </a:defRPr>
            </a:lvl1pPr>
            <a:lvl2pPr marL="288000" indent="-288000" algn="l" defTabSz="914400" rtl="0" eaLnBrk="1" latinLnBrk="0" hangingPunct="1">
              <a:lnSpc>
                <a:spcPct val="100000"/>
              </a:lnSpc>
              <a:spcBef>
                <a:spcPts val="500"/>
              </a:spcBef>
              <a:buFontTx/>
              <a:buBlip>
                <a:blip r:embed="rId4"/>
              </a:buBlip>
              <a:defRPr sz="1800" b="0" i="0" kern="1200">
                <a:solidFill>
                  <a:schemeClr val="tx1"/>
                </a:solidFill>
                <a:latin typeface="F37 Bolton Light" pitchFamily="2" charset="77"/>
                <a:ea typeface="+mn-ea"/>
                <a:cs typeface="Arial" panose="020B0604020202020204" pitchFamily="34" charset="0"/>
              </a:defRPr>
            </a:lvl2pPr>
            <a:lvl3pPr marL="288000" indent="-288000" algn="l" defTabSz="914400" rtl="0" eaLnBrk="1" latinLnBrk="0" hangingPunct="1">
              <a:lnSpc>
                <a:spcPct val="100000"/>
              </a:lnSpc>
              <a:spcBef>
                <a:spcPts val="500"/>
              </a:spcBef>
              <a:buFontTx/>
              <a:buBlip>
                <a:blip r:embed="rId4"/>
              </a:buBlip>
              <a:defRPr sz="1600" b="0" i="0" kern="1200">
                <a:solidFill>
                  <a:schemeClr val="tx1"/>
                </a:solidFill>
                <a:latin typeface="F37 Bolton Light" pitchFamily="2" charset="77"/>
                <a:ea typeface="+mn-ea"/>
                <a:cs typeface="Arial" panose="020B0604020202020204" pitchFamily="34" charset="0"/>
              </a:defRPr>
            </a:lvl3pPr>
            <a:lvl4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4pPr>
            <a:lvl5pPr marL="288000" indent="-288000" algn="l" defTabSz="914400" rtl="0" eaLnBrk="1" latinLnBrk="0" hangingPunct="1">
              <a:lnSpc>
                <a:spcPct val="100000"/>
              </a:lnSpc>
              <a:spcBef>
                <a:spcPts val="500"/>
              </a:spcBef>
              <a:buFontTx/>
              <a:buBlip>
                <a:blip r:embed="rId4"/>
              </a:buBlip>
              <a:defRPr sz="1400" b="0" i="0" kern="1200">
                <a:solidFill>
                  <a:schemeClr val="tx1"/>
                </a:solidFill>
                <a:latin typeface="F37 Bolton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400" b="1" dirty="0">
                <a:solidFill>
                  <a:schemeClr val="accent2"/>
                </a:solidFill>
                <a:latin typeface="F37 Bolton Bold" pitchFamily="2" charset="77"/>
              </a:rPr>
              <a:t>Geographic Coverage</a:t>
            </a:r>
          </a:p>
          <a:p>
            <a:pPr marL="0" indent="0">
              <a:spcBef>
                <a:spcPts val="0"/>
              </a:spcBef>
              <a:buNone/>
            </a:pPr>
            <a:r>
              <a:rPr lang="en-GB" sz="1400" dirty="0">
                <a:solidFill>
                  <a:schemeClr val="bg1"/>
                </a:solidFill>
              </a:rPr>
              <a:t>Global</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Sources</a:t>
            </a:r>
          </a:p>
          <a:p>
            <a:pPr marL="0" indent="0">
              <a:spcBef>
                <a:spcPts val="0"/>
              </a:spcBef>
              <a:buNone/>
            </a:pPr>
            <a:r>
              <a:rPr lang="en-GB" sz="1400" dirty="0">
                <a:solidFill>
                  <a:schemeClr val="bg1"/>
                </a:solidFill>
              </a:rPr>
              <a:t>Airlines</a:t>
            </a:r>
          </a:p>
          <a:p>
            <a:pPr marL="0" indent="0">
              <a:spcBef>
                <a:spcPts val="0"/>
              </a:spcBef>
              <a:buNone/>
            </a:pPr>
            <a:r>
              <a:rPr lang="en-GB" sz="1400" dirty="0">
                <a:solidFill>
                  <a:schemeClr val="bg1"/>
                </a:solidFill>
              </a:rPr>
              <a:t>GDSs</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Time Range</a:t>
            </a:r>
          </a:p>
          <a:p>
            <a:pPr marL="0" indent="0">
              <a:spcBef>
                <a:spcPts val="0"/>
              </a:spcBef>
              <a:buNone/>
            </a:pPr>
            <a:r>
              <a:rPr lang="en-GB" sz="1400" dirty="0">
                <a:solidFill>
                  <a:schemeClr val="bg1"/>
                </a:solidFill>
              </a:rPr>
              <a:t>Jan 2019 - 2 years forward</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Data Frequency</a:t>
            </a:r>
          </a:p>
          <a:p>
            <a:pPr marL="0" indent="0">
              <a:spcBef>
                <a:spcPts val="0"/>
              </a:spcBef>
              <a:buNone/>
            </a:pPr>
            <a:r>
              <a:rPr lang="en-GB" sz="1400" dirty="0">
                <a:solidFill>
                  <a:schemeClr val="bg1"/>
                </a:solidFill>
              </a:rPr>
              <a:t>Daily</a:t>
            </a:r>
          </a:p>
          <a:p>
            <a:pPr marL="0" indent="0">
              <a:spcBef>
                <a:spcPts val="0"/>
              </a:spcBef>
              <a:buNone/>
            </a:pPr>
            <a:endParaRPr lang="en-GB" sz="1400" dirty="0">
              <a:solidFill>
                <a:schemeClr val="bg1"/>
              </a:solidFill>
            </a:endParaRPr>
          </a:p>
          <a:p>
            <a:pPr marL="0" indent="0">
              <a:spcBef>
                <a:spcPts val="0"/>
              </a:spcBef>
              <a:buNone/>
            </a:pPr>
            <a:endParaRPr lang="en-GB" sz="1400" b="1" dirty="0">
              <a:solidFill>
                <a:schemeClr val="accent2"/>
              </a:solidFill>
              <a:latin typeface="F37 Bolton Bold" pitchFamily="2" charset="77"/>
            </a:endParaRPr>
          </a:p>
          <a:p>
            <a:pPr marL="0" indent="0">
              <a:spcBef>
                <a:spcPts val="0"/>
              </a:spcBef>
              <a:buNone/>
            </a:pPr>
            <a:r>
              <a:rPr lang="en-GB" sz="1400" b="1" dirty="0">
                <a:solidFill>
                  <a:schemeClr val="accent2"/>
                </a:solidFill>
                <a:latin typeface="F37 Bolton Bold" pitchFamily="2" charset="77"/>
              </a:rPr>
              <a:t>Configurable by</a:t>
            </a:r>
          </a:p>
          <a:p>
            <a:pPr marL="0" indent="0">
              <a:spcBef>
                <a:spcPts val="0"/>
              </a:spcBef>
              <a:buNone/>
            </a:pPr>
            <a:r>
              <a:rPr lang="en-GB" sz="1400" dirty="0">
                <a:solidFill>
                  <a:schemeClr val="bg1"/>
                </a:solidFill>
              </a:rPr>
              <a:t>Carrier</a:t>
            </a:r>
          </a:p>
          <a:p>
            <a:pPr marL="0" indent="0">
              <a:spcBef>
                <a:spcPts val="0"/>
              </a:spcBef>
              <a:buNone/>
            </a:pPr>
            <a:r>
              <a:rPr lang="en-GB" sz="1400" dirty="0">
                <a:solidFill>
                  <a:schemeClr val="bg1"/>
                </a:solidFill>
              </a:rPr>
              <a:t>Geography </a:t>
            </a:r>
          </a:p>
          <a:p>
            <a:pPr marL="0" indent="0">
              <a:spcBef>
                <a:spcPts val="0"/>
              </a:spcBef>
              <a:buNone/>
            </a:pPr>
            <a:r>
              <a:rPr lang="en-GB" sz="1400" dirty="0">
                <a:solidFill>
                  <a:schemeClr val="bg1"/>
                </a:solidFill>
              </a:rPr>
              <a:t>Combinations (e.g. carriers </a:t>
            </a:r>
            <a:br>
              <a:rPr lang="en-GB" sz="1400" dirty="0">
                <a:solidFill>
                  <a:schemeClr val="bg1"/>
                </a:solidFill>
              </a:rPr>
            </a:br>
            <a:r>
              <a:rPr lang="en-GB" sz="1400" dirty="0">
                <a:solidFill>
                  <a:schemeClr val="bg1"/>
                </a:solidFill>
              </a:rPr>
              <a:t>in JAPAC)</a:t>
            </a:r>
          </a:p>
          <a:p>
            <a:pPr marL="0" indent="0">
              <a:spcBef>
                <a:spcPts val="0"/>
              </a:spcBef>
              <a:buNone/>
            </a:pPr>
            <a:endParaRPr lang="en-GB" sz="1400" dirty="0">
              <a:solidFill>
                <a:schemeClr val="bg1"/>
              </a:solidFill>
            </a:endParaRPr>
          </a:p>
          <a:p>
            <a:pPr marL="0" indent="0">
              <a:spcBef>
                <a:spcPts val="0"/>
              </a:spcBef>
              <a:buNone/>
            </a:pPr>
            <a:r>
              <a:rPr lang="en-GB" sz="1400" b="1" dirty="0">
                <a:solidFill>
                  <a:schemeClr val="accent2"/>
                </a:solidFill>
                <a:latin typeface="F37 Bolton Bold" pitchFamily="2" charset="77"/>
              </a:rPr>
              <a:t>Key Data Points  </a:t>
            </a:r>
          </a:p>
          <a:p>
            <a:pPr marL="0" indent="0">
              <a:spcBef>
                <a:spcPts val="0"/>
              </a:spcBef>
              <a:buNone/>
            </a:pPr>
            <a:r>
              <a:rPr lang="en-GB" sz="1400" dirty="0">
                <a:solidFill>
                  <a:schemeClr val="bg1"/>
                </a:solidFill>
              </a:rPr>
              <a:t>Operating and Marketing Flights</a:t>
            </a:r>
          </a:p>
          <a:p>
            <a:pPr marL="0" indent="0">
              <a:spcBef>
                <a:spcPts val="0"/>
              </a:spcBef>
              <a:buNone/>
            </a:pPr>
            <a:r>
              <a:rPr lang="en-GB" sz="1400" dirty="0">
                <a:solidFill>
                  <a:schemeClr val="bg1"/>
                </a:solidFill>
              </a:rPr>
              <a:t>Aircraft Type</a:t>
            </a:r>
          </a:p>
          <a:p>
            <a:pPr marL="0" indent="0">
              <a:spcBef>
                <a:spcPts val="0"/>
              </a:spcBef>
              <a:buNone/>
            </a:pPr>
            <a:r>
              <a:rPr lang="en-GB" sz="1400" dirty="0">
                <a:solidFill>
                  <a:schemeClr val="bg1"/>
                </a:solidFill>
              </a:rPr>
              <a:t>Service &amp; Meals </a:t>
            </a:r>
          </a:p>
          <a:p>
            <a:pPr marL="0" indent="0">
              <a:spcBef>
                <a:spcPts val="0"/>
              </a:spcBef>
              <a:buNone/>
            </a:pPr>
            <a:r>
              <a:rPr lang="en-GB" sz="1400" dirty="0">
                <a:solidFill>
                  <a:schemeClr val="bg1"/>
                </a:solidFill>
              </a:rPr>
              <a:t>Core Flight Schedule Data (carrier, flight number, dep/</a:t>
            </a:r>
            <a:r>
              <a:rPr lang="en-GB" sz="1400" dirty="0" err="1">
                <a:solidFill>
                  <a:schemeClr val="bg1"/>
                </a:solidFill>
              </a:rPr>
              <a:t>arr</a:t>
            </a:r>
            <a:r>
              <a:rPr lang="en-GB" sz="1400" dirty="0">
                <a:solidFill>
                  <a:schemeClr val="bg1"/>
                </a:solidFill>
              </a:rPr>
              <a:t> times and airports, date etc.) </a:t>
            </a:r>
          </a:p>
          <a:p>
            <a:pPr marL="0" indent="0">
              <a:spcBef>
                <a:spcPts val="0"/>
              </a:spcBef>
              <a:buNone/>
            </a:pPr>
            <a:endParaRPr lang="en-GB" sz="1400" dirty="0">
              <a:solidFill>
                <a:schemeClr val="bg1"/>
              </a:solidFill>
            </a:endParaRPr>
          </a:p>
        </p:txBody>
      </p:sp>
    </p:spTree>
    <p:extLst>
      <p:ext uri="{BB962C8B-B14F-4D97-AF65-F5344CB8AC3E}">
        <p14:creationId xmlns:p14="http://schemas.microsoft.com/office/powerpoint/2010/main" val="2835084639"/>
      </p:ext>
    </p:extLst>
  </p:cSld>
  <p:clrMapOvr>
    <a:masterClrMapping/>
  </p:clrMapOvr>
</p:sld>
</file>

<file path=ppt/theme/theme1.xml><?xml version="1.0" encoding="utf-8"?>
<a:theme xmlns:a="http://schemas.openxmlformats.org/drawingml/2006/main" name="Office Theme">
  <a:themeElements>
    <a:clrScheme name="OAG Brand Colours">
      <a:dk1>
        <a:srgbClr val="000000"/>
      </a:dk1>
      <a:lt1>
        <a:srgbClr val="FFFFFF"/>
      </a:lt1>
      <a:dk2>
        <a:srgbClr val="44546A"/>
      </a:dk2>
      <a:lt2>
        <a:srgbClr val="E7E6E6"/>
      </a:lt2>
      <a:accent1>
        <a:srgbClr val="000000"/>
      </a:accent1>
      <a:accent2>
        <a:srgbClr val="FFD700"/>
      </a:accent2>
      <a:accent3>
        <a:srgbClr val="797979"/>
      </a:accent3>
      <a:accent4>
        <a:srgbClr val="929292"/>
      </a:accent4>
      <a:accent5>
        <a:srgbClr val="FFA90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1400" dirty="0">
            <a:solidFill>
              <a:schemeClr val="bg1"/>
            </a:solidFill>
            <a:latin typeface="Helvetica" pitchFamily="2" charset="0"/>
          </a:defRPr>
        </a:defPPr>
      </a:lstStyle>
    </a:spDef>
    <a:txDef>
      <a:spPr/>
      <a:bodyPr lIns="0" anchor="t">
        <a:noAutofit/>
      </a:bodyPr>
      <a:lstStyle>
        <a:defPPr algn="l">
          <a:defRPr smtClean="0">
            <a:solidFill>
              <a:srgbClr val="08090E"/>
            </a:solidFill>
            <a:latin typeface="Helvetica Light" panose="020B0403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AG">
      <a:dk1>
        <a:srgbClr val="000000"/>
      </a:dk1>
      <a:lt1>
        <a:srgbClr val="FFFFFF"/>
      </a:lt1>
      <a:dk2>
        <a:srgbClr val="44546A"/>
      </a:dk2>
      <a:lt2>
        <a:srgbClr val="E7E6E6"/>
      </a:lt2>
      <a:accent1>
        <a:srgbClr val="FFD6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AllExternalAdhocVariableMappings/>
</file>

<file path=customXml/item2.xml><?xml version="1.0" encoding="utf-8"?>
<ct:contentTypeSchema xmlns:ct="http://schemas.microsoft.com/office/2006/metadata/contentType" xmlns:ma="http://schemas.microsoft.com/office/2006/metadata/properties/metaAttributes" ct:_="" ma:_="" ma:contentTypeName="Document" ma:contentTypeID="0x010100539D1E64528FDC4C82627C95A38D6985" ma:contentTypeVersion="12" ma:contentTypeDescription="Create a new document." ma:contentTypeScope="" ma:versionID="8c8e7c1c9735abfe91364af21c9e93a3">
  <xsd:schema xmlns:xsd="http://www.w3.org/2001/XMLSchema" xmlns:xs="http://www.w3.org/2001/XMLSchema" xmlns:p="http://schemas.microsoft.com/office/2006/metadata/properties" xmlns:ns2="75fe8b76-0683-4a3a-bb4e-0e71958df12b" xmlns:ns3="903be783-787b-4547-9b0a-150583a00c18" targetNamespace="http://schemas.microsoft.com/office/2006/metadata/properties" ma:root="true" ma:fieldsID="77e986ee235ba3d9743653ea623f0e59" ns2:_="" ns3:_="">
    <xsd:import namespace="75fe8b76-0683-4a3a-bb4e-0e71958df12b"/>
    <xsd:import namespace="903be783-787b-4547-9b0a-150583a00c1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e8b76-0683-4a3a-bb4e-0e71958df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03be783-787b-4547-9b0a-150583a00c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VariableListDefinition name="AD_HOC" displayName="AD_HOC" id="ae2d6fe4-9148-4498-9fb1-515243821191" isdomainofvalue="False" dataSourceId="ea6e2b49-a5a7-4a33-8e3d-7eb78bd67243"/>
</file>

<file path=customXml/item5.xml><?xml version="1.0" encoding="utf-8"?>
<VariableList UniqueId="ae2d6fe4-9148-4498-9fb1-515243821191" Name="AD_HOC" ContentType="XML" MajorVersion="0" MinorVersion="1" isLocalCopy="False" IsBaseObject="False" DataSourceId="ea6e2b49-a5a7-4a33-8e3d-7eb78bd67243" DataSourceMajorVersion="0" DataSourceMinorVersion="1"/>
</file>

<file path=customXml/item6.xml><?xml version="1.0" encoding="utf-8"?>
<VariableListDefinition name="Computed" displayName="Computed" id="243c90eb-32bd-4c14-ad42-98af4e547d6b" isdomainofvalue="False" dataSourceId="1beb1089-5c29-4176-ad32-a8d6f149601d"/>
</file>

<file path=customXml/item7.xml><?xml version="1.0" encoding="utf-8"?>
<VariableList UniqueId="243c90eb-32bd-4c14-ad42-98af4e547d6b" Name="Computed" ContentType="XML" MajorVersion="0" MinorVersion="1" isLocalCopy="False" IsBaseObject="False" DataSourceId="1beb1089-5c29-4176-ad32-a8d6f149601d" DataSourceMajorVersion="0" DataSourceMinorVersion="1"/>
</file>

<file path=customXml/item8.xml><?xml version="1.0" encoding="utf-8"?>
<VariableListDefinition name="System" displayName="System" id="738e7f2d-f1ca-41f4-93d8-13baab99a523" isdomainofvalue="False" dataSourceId="6252c593-a911-4a4c-8aa8-5b50d5f7c3d4"/>
</file>

<file path=customXml/item9.xml><?xml version="1.0" encoding="utf-8"?>
<VariableList UniqueId="738e7f2d-f1ca-41f4-93d8-13baab99a523" Name="System" ContentType="XML" MajorVersion="0" MinorVersion="1" isLocalCopy="False" IsBaseObject="False" DataSourceId="6252c593-a911-4a4c-8aa8-5b50d5f7c3d4" DataSourceMajorVersion="0" DataSourceMinorVersion="1"/>
</file>

<file path=customXml/itemProps1.xml><?xml version="1.0" encoding="utf-8"?>
<ds:datastoreItem xmlns:ds="http://schemas.openxmlformats.org/officeDocument/2006/customXml" ds:itemID="{6BF3B519-1933-428A-B014-F3784884C801}">
  <ds:schemaRefs>
    <ds:schemaRef ds:uri="http://schemas.microsoft.com/sharepoint/v3/contenttype/forms"/>
  </ds:schemaRefs>
</ds:datastoreItem>
</file>

<file path=customXml/itemProps10.xml><?xml version="1.0" encoding="utf-8"?>
<ds:datastoreItem xmlns:ds="http://schemas.openxmlformats.org/officeDocument/2006/customXml" ds:itemID="{89770F52-F631-45C2-9B0C-37894006628A}">
  <ds:schemaRefs/>
</ds:datastoreItem>
</file>

<file path=customXml/itemProps2.xml><?xml version="1.0" encoding="utf-8"?>
<ds:datastoreItem xmlns:ds="http://schemas.openxmlformats.org/officeDocument/2006/customXml" ds:itemID="{C8B105B0-9D3C-47E9-8F14-034E8A5AA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e8b76-0683-4a3a-bb4e-0e71958df12b"/>
    <ds:schemaRef ds:uri="903be783-787b-4547-9b0a-150583a00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1E4C2E-38E7-420D-91F9-156DA140695A}">
  <ds:schemaRefs>
    <ds:schemaRef ds:uri="http://purl.org/dc/terms/"/>
    <ds:schemaRef ds:uri="http://schemas.microsoft.com/office/2006/metadata/properties"/>
    <ds:schemaRef ds:uri="903be783-787b-4547-9b0a-150583a00c18"/>
    <ds:schemaRef ds:uri="75fe8b76-0683-4a3a-bb4e-0e71958df12b"/>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F6D8E83C-46C5-4FB0-8047-E07FD5DE8F99}">
  <ds:schemaRefs/>
</ds:datastoreItem>
</file>

<file path=customXml/itemProps5.xml><?xml version="1.0" encoding="utf-8"?>
<ds:datastoreItem xmlns:ds="http://schemas.openxmlformats.org/officeDocument/2006/customXml" ds:itemID="{5B2BE7BB-1C34-468D-B7EA-9B1118E1DCDD}">
  <ds:schemaRefs/>
</ds:datastoreItem>
</file>

<file path=customXml/itemProps6.xml><?xml version="1.0" encoding="utf-8"?>
<ds:datastoreItem xmlns:ds="http://schemas.openxmlformats.org/officeDocument/2006/customXml" ds:itemID="{9FAC1516-7F41-4753-AE0E-8CC70DEDD42C}">
  <ds:schemaRefs/>
</ds:datastoreItem>
</file>

<file path=customXml/itemProps7.xml><?xml version="1.0" encoding="utf-8"?>
<ds:datastoreItem xmlns:ds="http://schemas.openxmlformats.org/officeDocument/2006/customXml" ds:itemID="{06C90861-EEDD-4721-B53C-30B88E9E89DF}">
  <ds:schemaRefs/>
</ds:datastoreItem>
</file>

<file path=customXml/itemProps8.xml><?xml version="1.0" encoding="utf-8"?>
<ds:datastoreItem xmlns:ds="http://schemas.openxmlformats.org/officeDocument/2006/customXml" ds:itemID="{022715AE-BA5E-4A6C-9ECF-E849341BA6DA}">
  <ds:schemaRefs/>
</ds:datastoreItem>
</file>

<file path=customXml/itemProps9.xml><?xml version="1.0" encoding="utf-8"?>
<ds:datastoreItem xmlns:ds="http://schemas.openxmlformats.org/officeDocument/2006/customXml" ds:itemID="{60C52BBF-4DBB-4D11-8749-CBEA07697C44}">
  <ds:schemaRefs/>
</ds:datastoreItem>
</file>

<file path=docProps/app.xml><?xml version="1.0" encoding="utf-8"?>
<Properties xmlns="http://schemas.openxmlformats.org/officeDocument/2006/extended-properties" xmlns:vt="http://schemas.openxmlformats.org/officeDocument/2006/docPropsVTypes">
  <TotalTime>39136</TotalTime>
  <Words>2207</Words>
  <Application>Microsoft Office PowerPoint</Application>
  <PresentationFormat>Widescreen</PresentationFormat>
  <Paragraphs>378</Paragraphs>
  <Slides>24</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F37 Bolton Bold</vt:lpstr>
      <vt:lpstr>Calibri</vt:lpstr>
      <vt:lpstr>Arial</vt:lpstr>
      <vt:lpstr>DIN Condensed Light</vt:lpstr>
      <vt:lpstr>Aptos</vt:lpstr>
      <vt:lpstr>F37 Bolton</vt:lpstr>
      <vt:lpstr>F37 Bolton Light</vt:lpstr>
      <vt:lpstr>DIN Condensed</vt:lpstr>
      <vt:lpstr>Office Theme</vt:lpstr>
      <vt:lpstr>1_Office Theme</vt:lpstr>
      <vt:lpstr>PowerPoint Presentation</vt:lpstr>
      <vt:lpstr>ONGOING DATA  CHALLENGES</vt:lpstr>
      <vt:lpstr>PowerPoint Presentation</vt:lpstr>
      <vt:lpstr>PowerPoint Presentation</vt:lpstr>
      <vt:lpstr>  GAME CHANGING TECHNOLOGY</vt:lpstr>
      <vt:lpstr>PowerPoint Presentation</vt:lpstr>
      <vt:lpstr>PowerPoint Presentation</vt:lpstr>
      <vt:lpstr>PowerPoint Presentation</vt:lpstr>
      <vt:lpstr>GLOBAL AIRLINE SCHEDULES</vt:lpstr>
      <vt:lpstr>FLIGHT STATUS DATA</vt:lpstr>
      <vt:lpstr>FLIGHT SEATS DATA*</vt:lpstr>
      <vt:lpstr>GLOBAL CONNECTIONS DATA</vt:lpstr>
      <vt:lpstr>EMISSIONS DATA </vt:lpstr>
      <vt:lpstr>MASTER DATA</vt:lpstr>
      <vt:lpstr>PASSENGER BOOKING DATA</vt:lpstr>
      <vt:lpstr>FLEET DATA</vt:lpstr>
      <vt:lpstr>MCT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OAG Web Presentation Products</dc:title>
  <dc:creator>Siddiqui, Areeba (OAG)</dc:creator>
  <cp:lastModifiedBy>Chelsea Waller</cp:lastModifiedBy>
  <cp:revision>208</cp:revision>
  <dcterms:created xsi:type="dcterms:W3CDTF">2020-10-22T16:26:11Z</dcterms:created>
  <dcterms:modified xsi:type="dcterms:W3CDTF">2024-05-08T12:13:16Z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0x010100539D1E64528FDC4C82627C95A38D6985</vt:lpwstr>
  </property>
</Properties>
</file>